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2192000" cy="6858000"/>
  <p:notesSz cx="12192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11495531" y="6184391"/>
            <a:ext cx="451103" cy="4495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990900" y="519061"/>
            <a:ext cx="6210198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1A1A1A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1495531" y="6184391"/>
            <a:ext cx="451103" cy="4495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6096761" y="1762505"/>
            <a:ext cx="0" cy="4645660"/>
          </a:xfrm>
          <a:custGeom>
            <a:avLst/>
            <a:gdLst/>
            <a:ahLst/>
            <a:cxnLst/>
            <a:rect l="l" t="t" r="r" b="b"/>
            <a:pathLst>
              <a:path w="0" h="4645660">
                <a:moveTo>
                  <a:pt x="0" y="0"/>
                </a:moveTo>
                <a:lnTo>
                  <a:pt x="0" y="4645482"/>
                </a:lnTo>
              </a:path>
            </a:pathLst>
          </a:custGeom>
          <a:ln w="25908">
            <a:solidFill>
              <a:srgbClr val="F05A2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1A1A1A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1A1A1A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1495531" y="6184391"/>
            <a:ext cx="451103" cy="44958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6396" y="2718904"/>
            <a:ext cx="10619206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1A1A1A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98268" y="1307109"/>
            <a:ext cx="10795462" cy="4530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2469" y="2977895"/>
            <a:ext cx="10768609" cy="38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825369" y="4830318"/>
            <a:ext cx="3202940" cy="1105535"/>
          </a:xfrm>
          <a:prstGeom prst="rect">
            <a:avLst/>
          </a:prstGeom>
        </p:spPr>
        <p:txBody>
          <a:bodyPr wrap="square" lIns="0" tIns="603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dirty="0" sz="2200" spc="85">
                <a:solidFill>
                  <a:srgbClr val="F05A28"/>
                </a:solidFill>
                <a:latin typeface="Verdana"/>
                <a:cs typeface="Verdana"/>
              </a:rPr>
              <a:t>Bo</a:t>
            </a:r>
            <a:r>
              <a:rPr dirty="0" sz="2200" spc="-110">
                <a:solidFill>
                  <a:srgbClr val="F05A28"/>
                </a:solidFill>
                <a:latin typeface="Verdana"/>
                <a:cs typeface="Verdana"/>
              </a:rPr>
              <a:t> </a:t>
            </a:r>
            <a:r>
              <a:rPr dirty="0" sz="2200" spc="10">
                <a:solidFill>
                  <a:srgbClr val="F05A28"/>
                </a:solidFill>
                <a:latin typeface="Verdana"/>
                <a:cs typeface="Verdana"/>
              </a:rPr>
              <a:t>Milanovich</a:t>
            </a:r>
            <a:endParaRPr sz="22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dirty="0" sz="1400" spc="70">
                <a:solidFill>
                  <a:srgbClr val="1A1A1A"/>
                </a:solidFill>
                <a:latin typeface="Verdana"/>
                <a:cs typeface="Verdana"/>
              </a:rPr>
              <a:t>PYTHON</a:t>
            </a:r>
            <a:r>
              <a:rPr dirty="0" sz="1400" spc="-95">
                <a:solidFill>
                  <a:srgbClr val="1A1A1A"/>
                </a:solidFill>
                <a:latin typeface="Verdana"/>
                <a:cs typeface="Verdana"/>
              </a:rPr>
              <a:t> </a:t>
            </a:r>
            <a:r>
              <a:rPr dirty="0" sz="1400" spc="30">
                <a:solidFill>
                  <a:srgbClr val="1A1A1A"/>
                </a:solidFill>
                <a:latin typeface="Verdana"/>
                <a:cs typeface="Verdana"/>
              </a:rPr>
              <a:t>WIZARD</a:t>
            </a:r>
            <a:endParaRPr sz="1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95"/>
              </a:spcBef>
              <a:tabLst>
                <a:tab pos="1545590" algn="l"/>
              </a:tabLst>
            </a:pPr>
            <a:r>
              <a:rPr dirty="0" sz="1800" spc="15">
                <a:solidFill>
                  <a:srgbClr val="1A1A1A"/>
                </a:solidFill>
                <a:latin typeface="Verdana"/>
                <a:cs typeface="Verdana"/>
              </a:rPr>
              <a:t>@pythonbo	</a:t>
            </a:r>
            <a:r>
              <a:rPr dirty="0" sz="1800" spc="-5">
                <a:solidFill>
                  <a:srgbClr val="1A1A1A"/>
                </a:solidFill>
                <a:latin typeface="Verdana"/>
                <a:cs typeface="Verdana"/>
              </a:rPr>
              <a:t>pythonbo.com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60119" y="4633348"/>
            <a:ext cx="1627632" cy="162114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955547" y="4622291"/>
            <a:ext cx="1637664" cy="1637664"/>
          </a:xfrm>
          <a:custGeom>
            <a:avLst/>
            <a:gdLst/>
            <a:ahLst/>
            <a:cxnLst/>
            <a:rect l="l" t="t" r="r" b="b"/>
            <a:pathLst>
              <a:path w="1637664" h="1637664">
                <a:moveTo>
                  <a:pt x="818565" y="0"/>
                </a:moveTo>
                <a:lnTo>
                  <a:pt x="902373" y="4394"/>
                </a:lnTo>
                <a:lnTo>
                  <a:pt x="983386" y="16763"/>
                </a:lnTo>
                <a:lnTo>
                  <a:pt x="1062012" y="36715"/>
                </a:lnTo>
                <a:lnTo>
                  <a:pt x="1137056" y="64261"/>
                </a:lnTo>
                <a:lnTo>
                  <a:pt x="1208887" y="98983"/>
                </a:lnTo>
                <a:lnTo>
                  <a:pt x="1276350" y="139687"/>
                </a:lnTo>
                <a:lnTo>
                  <a:pt x="1339405" y="187185"/>
                </a:lnTo>
                <a:lnTo>
                  <a:pt x="1397266" y="239864"/>
                </a:lnTo>
                <a:lnTo>
                  <a:pt x="1450352" y="298132"/>
                </a:lnTo>
                <a:lnTo>
                  <a:pt x="1497444" y="361187"/>
                </a:lnTo>
                <a:lnTo>
                  <a:pt x="1538554" y="428637"/>
                </a:lnTo>
                <a:lnTo>
                  <a:pt x="1572869" y="500075"/>
                </a:lnTo>
                <a:lnTo>
                  <a:pt x="1600415" y="575119"/>
                </a:lnTo>
                <a:lnTo>
                  <a:pt x="1620367" y="653745"/>
                </a:lnTo>
                <a:lnTo>
                  <a:pt x="1632750" y="734758"/>
                </a:lnTo>
                <a:lnTo>
                  <a:pt x="1637131" y="818565"/>
                </a:lnTo>
                <a:lnTo>
                  <a:pt x="1632750" y="902373"/>
                </a:lnTo>
                <a:lnTo>
                  <a:pt x="1620367" y="983386"/>
                </a:lnTo>
                <a:lnTo>
                  <a:pt x="1600415" y="1062012"/>
                </a:lnTo>
                <a:lnTo>
                  <a:pt x="1572882" y="1137056"/>
                </a:lnTo>
                <a:lnTo>
                  <a:pt x="1538554" y="1208887"/>
                </a:lnTo>
                <a:lnTo>
                  <a:pt x="1497444" y="1276349"/>
                </a:lnTo>
                <a:lnTo>
                  <a:pt x="1450339" y="1339405"/>
                </a:lnTo>
                <a:lnTo>
                  <a:pt x="1397266" y="1397279"/>
                </a:lnTo>
                <a:lnTo>
                  <a:pt x="1339405" y="1450352"/>
                </a:lnTo>
                <a:lnTo>
                  <a:pt x="1276350" y="1497444"/>
                </a:lnTo>
                <a:lnTo>
                  <a:pt x="1208887" y="1538554"/>
                </a:lnTo>
                <a:lnTo>
                  <a:pt x="1137043" y="1572882"/>
                </a:lnTo>
                <a:lnTo>
                  <a:pt x="1062012" y="1600415"/>
                </a:lnTo>
                <a:lnTo>
                  <a:pt x="983386" y="1620380"/>
                </a:lnTo>
                <a:lnTo>
                  <a:pt x="902373" y="1632750"/>
                </a:lnTo>
                <a:lnTo>
                  <a:pt x="818565" y="1637131"/>
                </a:lnTo>
                <a:lnTo>
                  <a:pt x="734758" y="1632750"/>
                </a:lnTo>
                <a:lnTo>
                  <a:pt x="653745" y="1620380"/>
                </a:lnTo>
                <a:lnTo>
                  <a:pt x="575119" y="1600415"/>
                </a:lnTo>
                <a:lnTo>
                  <a:pt x="500075" y="1572882"/>
                </a:lnTo>
                <a:lnTo>
                  <a:pt x="428637" y="1538554"/>
                </a:lnTo>
                <a:lnTo>
                  <a:pt x="361187" y="1497444"/>
                </a:lnTo>
                <a:lnTo>
                  <a:pt x="298132" y="1450352"/>
                </a:lnTo>
                <a:lnTo>
                  <a:pt x="239864" y="1397279"/>
                </a:lnTo>
                <a:lnTo>
                  <a:pt x="187185" y="1339405"/>
                </a:lnTo>
                <a:lnTo>
                  <a:pt x="139687" y="1276349"/>
                </a:lnTo>
                <a:lnTo>
                  <a:pt x="98971" y="1208887"/>
                </a:lnTo>
                <a:lnTo>
                  <a:pt x="64261" y="1137056"/>
                </a:lnTo>
                <a:lnTo>
                  <a:pt x="36715" y="1062012"/>
                </a:lnTo>
                <a:lnTo>
                  <a:pt x="16763" y="983386"/>
                </a:lnTo>
                <a:lnTo>
                  <a:pt x="4381" y="902373"/>
                </a:lnTo>
                <a:lnTo>
                  <a:pt x="0" y="818565"/>
                </a:lnTo>
                <a:lnTo>
                  <a:pt x="4381" y="734758"/>
                </a:lnTo>
                <a:lnTo>
                  <a:pt x="16763" y="653745"/>
                </a:lnTo>
                <a:lnTo>
                  <a:pt x="36715" y="575119"/>
                </a:lnTo>
                <a:lnTo>
                  <a:pt x="64261" y="500075"/>
                </a:lnTo>
                <a:lnTo>
                  <a:pt x="98983" y="428637"/>
                </a:lnTo>
                <a:lnTo>
                  <a:pt x="139687" y="361187"/>
                </a:lnTo>
                <a:lnTo>
                  <a:pt x="187185" y="298132"/>
                </a:lnTo>
                <a:lnTo>
                  <a:pt x="239864" y="239864"/>
                </a:lnTo>
                <a:lnTo>
                  <a:pt x="298132" y="187185"/>
                </a:lnTo>
                <a:lnTo>
                  <a:pt x="361187" y="139687"/>
                </a:lnTo>
                <a:lnTo>
                  <a:pt x="428637" y="98983"/>
                </a:lnTo>
                <a:lnTo>
                  <a:pt x="500062" y="64261"/>
                </a:lnTo>
                <a:lnTo>
                  <a:pt x="575119" y="36715"/>
                </a:lnTo>
                <a:lnTo>
                  <a:pt x="653745" y="16763"/>
                </a:lnTo>
                <a:lnTo>
                  <a:pt x="734758" y="4394"/>
                </a:lnTo>
                <a:lnTo>
                  <a:pt x="818565" y="0"/>
                </a:lnTo>
                <a:close/>
              </a:path>
            </a:pathLst>
          </a:custGeom>
          <a:ln w="9144">
            <a:solidFill>
              <a:srgbClr val="F8F8F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951275" y="3267176"/>
            <a:ext cx="2922905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20">
                <a:solidFill>
                  <a:srgbClr val="101010"/>
                </a:solidFill>
                <a:latin typeface="Verdana"/>
                <a:cs typeface="Verdana"/>
              </a:rPr>
              <a:t>INTRODUCTION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951383" y="2009940"/>
            <a:ext cx="6443980" cy="711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0" spc="-170">
                <a:solidFill>
                  <a:srgbClr val="101010"/>
                </a:solidFill>
              </a:rPr>
              <a:t>Python: </a:t>
            </a:r>
            <a:r>
              <a:rPr dirty="0" sz="4500" spc="-75">
                <a:solidFill>
                  <a:srgbClr val="101010"/>
                </a:solidFill>
              </a:rPr>
              <a:t>Getting</a:t>
            </a:r>
            <a:r>
              <a:rPr dirty="0" sz="4500" spc="-835">
                <a:solidFill>
                  <a:srgbClr val="101010"/>
                </a:solidFill>
              </a:rPr>
              <a:t> </a:t>
            </a:r>
            <a:r>
              <a:rPr dirty="0" sz="4500" spc="-145">
                <a:solidFill>
                  <a:srgbClr val="101010"/>
                </a:solidFill>
              </a:rPr>
              <a:t>Started</a:t>
            </a:r>
            <a:endParaRPr sz="45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51292" y="2179320"/>
            <a:ext cx="3429000" cy="3496310"/>
          </a:xfrm>
          <a:prstGeom prst="rect">
            <a:avLst/>
          </a:prstGeom>
          <a:solidFill>
            <a:srgbClr val="E6E6E6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3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150">
              <a:latin typeface="Times New Roman"/>
              <a:cs typeface="Times New Roman"/>
            </a:endParaRPr>
          </a:p>
          <a:p>
            <a:pPr marL="1195070" marR="642620" indent="-544195">
              <a:lnSpc>
                <a:spcPct val="100000"/>
              </a:lnSpc>
            </a:pPr>
            <a:r>
              <a:rPr dirty="0" sz="2400" spc="45">
                <a:solidFill>
                  <a:srgbClr val="3E3E3E"/>
                </a:solidFill>
                <a:latin typeface="Verdana"/>
                <a:cs typeface="Verdana"/>
              </a:rPr>
              <a:t>Python </a:t>
            </a:r>
            <a:r>
              <a:rPr dirty="0" sz="2400">
                <a:solidFill>
                  <a:srgbClr val="3E3E3E"/>
                </a:solidFill>
                <a:latin typeface="Verdana"/>
                <a:cs typeface="Verdana"/>
              </a:rPr>
              <a:t>all</a:t>
            </a:r>
            <a:r>
              <a:rPr dirty="0" sz="2400" spc="-345">
                <a:solidFill>
                  <a:srgbClr val="3E3E3E"/>
                </a:solidFill>
                <a:latin typeface="Verdana"/>
                <a:cs typeface="Verdana"/>
              </a:rPr>
              <a:t> </a:t>
            </a:r>
            <a:r>
              <a:rPr dirty="0" sz="2400" spc="5">
                <a:solidFill>
                  <a:srgbClr val="3E3E3E"/>
                </a:solidFill>
                <a:latin typeface="Verdana"/>
                <a:cs typeface="Verdana"/>
              </a:rPr>
              <a:t>the  </a:t>
            </a:r>
            <a:r>
              <a:rPr dirty="0" sz="2400" spc="-25">
                <a:solidFill>
                  <a:srgbClr val="3E3E3E"/>
                </a:solidFill>
                <a:latin typeface="Verdana"/>
                <a:cs typeface="Verdana"/>
              </a:rPr>
              <a:t>things!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76928" y="2179320"/>
            <a:ext cx="3429000" cy="3496310"/>
          </a:xfrm>
          <a:prstGeom prst="rect">
            <a:avLst/>
          </a:prstGeom>
          <a:solidFill>
            <a:srgbClr val="E6E6E6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3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100">
              <a:latin typeface="Times New Roman"/>
              <a:cs typeface="Times New Roman"/>
            </a:endParaRPr>
          </a:p>
          <a:p>
            <a:pPr algn="ctr" marL="383540" marR="378460">
              <a:lnSpc>
                <a:spcPct val="100000"/>
              </a:lnSpc>
              <a:spcBef>
                <a:spcPts val="2215"/>
              </a:spcBef>
            </a:pPr>
            <a:r>
              <a:rPr dirty="0" sz="2400" spc="-35">
                <a:solidFill>
                  <a:srgbClr val="3E3E3E"/>
                </a:solidFill>
                <a:latin typeface="Verdana"/>
                <a:cs typeface="Verdana"/>
              </a:rPr>
              <a:t>Simple,</a:t>
            </a:r>
            <a:r>
              <a:rPr dirty="0" sz="2400" spc="-155">
                <a:solidFill>
                  <a:srgbClr val="3E3E3E"/>
                </a:solidFill>
                <a:latin typeface="Verdana"/>
                <a:cs typeface="Verdana"/>
              </a:rPr>
              <a:t> </a:t>
            </a:r>
            <a:r>
              <a:rPr dirty="0" sz="2400" spc="-10">
                <a:solidFill>
                  <a:srgbClr val="3E3E3E"/>
                </a:solidFill>
                <a:latin typeface="Verdana"/>
                <a:cs typeface="Verdana"/>
              </a:rPr>
              <a:t>beautiful,  </a:t>
            </a:r>
            <a:r>
              <a:rPr dirty="0" sz="2400" spc="30">
                <a:solidFill>
                  <a:srgbClr val="3E3E3E"/>
                </a:solidFill>
                <a:latin typeface="Verdana"/>
                <a:cs typeface="Verdana"/>
              </a:rPr>
              <a:t>powerful </a:t>
            </a:r>
            <a:r>
              <a:rPr dirty="0" sz="2400" spc="10">
                <a:solidFill>
                  <a:srgbClr val="3E3E3E"/>
                </a:solidFill>
                <a:latin typeface="Verdana"/>
                <a:cs typeface="Verdana"/>
              </a:rPr>
              <a:t>and  </a:t>
            </a:r>
            <a:r>
              <a:rPr dirty="0" sz="2400" spc="5">
                <a:solidFill>
                  <a:srgbClr val="3E3E3E"/>
                </a:solidFill>
                <a:latin typeface="Verdana"/>
                <a:cs typeface="Verdana"/>
              </a:rPr>
              <a:t>cross-platform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1040" y="2179320"/>
            <a:ext cx="3429000" cy="3496310"/>
          </a:xfrm>
          <a:prstGeom prst="rect">
            <a:avLst/>
          </a:prstGeom>
          <a:solidFill>
            <a:srgbClr val="E6E6E6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3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100">
              <a:latin typeface="Times New Roman"/>
              <a:cs typeface="Times New Roman"/>
            </a:endParaRPr>
          </a:p>
          <a:p>
            <a:pPr algn="ctr" marL="378460" marR="369570" indent="-635">
              <a:lnSpc>
                <a:spcPct val="100000"/>
              </a:lnSpc>
              <a:spcBef>
                <a:spcPts val="2215"/>
              </a:spcBef>
            </a:pPr>
            <a:r>
              <a:rPr dirty="0" sz="2400" spc="45">
                <a:solidFill>
                  <a:srgbClr val="3E3E3E"/>
                </a:solidFill>
                <a:latin typeface="Verdana"/>
                <a:cs typeface="Verdana"/>
              </a:rPr>
              <a:t>Python </a:t>
            </a:r>
            <a:r>
              <a:rPr dirty="0" sz="2400" spc="15">
                <a:solidFill>
                  <a:srgbClr val="3E3E3E"/>
                </a:solidFill>
                <a:latin typeface="Verdana"/>
                <a:cs typeface="Verdana"/>
              </a:rPr>
              <a:t>basics </a:t>
            </a:r>
            <a:r>
              <a:rPr dirty="0" sz="2400" spc="-260">
                <a:solidFill>
                  <a:srgbClr val="3E3E3E"/>
                </a:solidFill>
                <a:latin typeface="Verdana"/>
                <a:cs typeface="Verdana"/>
              </a:rPr>
              <a:t>–  </a:t>
            </a:r>
            <a:r>
              <a:rPr dirty="0" sz="2400" spc="15">
                <a:solidFill>
                  <a:srgbClr val="3E3E3E"/>
                </a:solidFill>
                <a:latin typeface="Verdana"/>
                <a:cs typeface="Verdana"/>
              </a:rPr>
              <a:t>data </a:t>
            </a:r>
            <a:r>
              <a:rPr dirty="0" sz="2400" spc="-20">
                <a:solidFill>
                  <a:srgbClr val="3E3E3E"/>
                </a:solidFill>
                <a:latin typeface="Verdana"/>
                <a:cs typeface="Verdana"/>
              </a:rPr>
              <a:t>types,  </a:t>
            </a:r>
            <a:r>
              <a:rPr dirty="0" sz="2400" spc="-5">
                <a:solidFill>
                  <a:srgbClr val="3E3E3E"/>
                </a:solidFill>
                <a:latin typeface="Verdana"/>
                <a:cs typeface="Verdana"/>
              </a:rPr>
              <a:t>functions,</a:t>
            </a:r>
            <a:r>
              <a:rPr dirty="0" sz="2400" spc="-160">
                <a:solidFill>
                  <a:srgbClr val="3E3E3E"/>
                </a:solidFill>
                <a:latin typeface="Verdana"/>
                <a:cs typeface="Verdana"/>
              </a:rPr>
              <a:t> </a:t>
            </a:r>
            <a:r>
              <a:rPr dirty="0" sz="2400" spc="-10">
                <a:solidFill>
                  <a:srgbClr val="3E3E3E"/>
                </a:solidFill>
                <a:latin typeface="Verdana"/>
                <a:cs typeface="Verdana"/>
              </a:rPr>
              <a:t>classes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364280" y="519061"/>
            <a:ext cx="5374640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90">
                <a:solidFill>
                  <a:srgbClr val="3E3E3E"/>
                </a:solidFill>
                <a:latin typeface="Arial"/>
                <a:cs typeface="Arial"/>
              </a:rPr>
              <a:t>Python: </a:t>
            </a:r>
            <a:r>
              <a:rPr dirty="0" spc="235">
                <a:solidFill>
                  <a:srgbClr val="3E3E3E"/>
                </a:solidFill>
                <a:latin typeface="Arial"/>
                <a:cs typeface="Arial"/>
              </a:rPr>
              <a:t>Getting</a:t>
            </a:r>
            <a:r>
              <a:rPr dirty="0" spc="-70">
                <a:solidFill>
                  <a:srgbClr val="3E3E3E"/>
                </a:solidFill>
                <a:latin typeface="Arial"/>
                <a:cs typeface="Arial"/>
              </a:rPr>
              <a:t> </a:t>
            </a:r>
            <a:r>
              <a:rPr dirty="0" spc="210">
                <a:solidFill>
                  <a:srgbClr val="3E3E3E"/>
                </a:solidFill>
                <a:latin typeface="Arial"/>
                <a:cs typeface="Arial"/>
              </a:rPr>
              <a:t>Started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2469" y="3410711"/>
            <a:ext cx="10768609" cy="38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3013075">
              <a:lnSpc>
                <a:spcPct val="100000"/>
              </a:lnSpc>
              <a:spcBef>
                <a:spcPts val="100"/>
              </a:spcBef>
            </a:pPr>
            <a:r>
              <a:rPr dirty="0" spc="65"/>
              <a:t>What </a:t>
            </a:r>
            <a:r>
              <a:rPr dirty="0" spc="-55"/>
              <a:t>Makes </a:t>
            </a:r>
            <a:r>
              <a:rPr dirty="0" spc="50"/>
              <a:t>Python </a:t>
            </a:r>
            <a:r>
              <a:rPr dirty="0" spc="25"/>
              <a:t>so</a:t>
            </a:r>
            <a:r>
              <a:rPr dirty="0" spc="-919"/>
              <a:t> </a:t>
            </a:r>
            <a:r>
              <a:rPr dirty="0" spc="40"/>
              <a:t>Amazing?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299549" y="3342576"/>
            <a:ext cx="109918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30">
                <a:solidFill>
                  <a:srgbClr val="3E3E3E"/>
                </a:solidFill>
                <a:latin typeface="Verdana"/>
                <a:cs typeface="Verdana"/>
              </a:rPr>
              <a:t>Desktop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805918" y="5539744"/>
            <a:ext cx="58674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0">
                <a:solidFill>
                  <a:srgbClr val="3E3E3E"/>
                </a:solidFill>
                <a:latin typeface="Verdana"/>
                <a:cs typeface="Verdana"/>
              </a:rPr>
              <a:t>Web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82485" y="3342576"/>
            <a:ext cx="154368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30">
                <a:solidFill>
                  <a:srgbClr val="3E3E3E"/>
                </a:solidFill>
                <a:latin typeface="Verdana"/>
                <a:cs typeface="Verdana"/>
              </a:rPr>
              <a:t>Automation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16793" y="3342576"/>
            <a:ext cx="101917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20">
                <a:solidFill>
                  <a:srgbClr val="3E3E3E"/>
                </a:solidFill>
                <a:latin typeface="Verdana"/>
                <a:cs typeface="Verdana"/>
              </a:rPr>
              <a:t>Science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49311" y="5539744"/>
            <a:ext cx="107251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65">
                <a:solidFill>
                  <a:srgbClr val="3E3E3E"/>
                </a:solidFill>
                <a:latin typeface="Verdana"/>
                <a:cs typeface="Verdana"/>
              </a:rPr>
              <a:t>Android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715682" y="5539744"/>
            <a:ext cx="228092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15">
                <a:solidFill>
                  <a:srgbClr val="3E3E3E"/>
                </a:solidFill>
                <a:latin typeface="Verdana"/>
                <a:cs typeface="Verdana"/>
              </a:rPr>
              <a:t>Machine</a:t>
            </a:r>
            <a:r>
              <a:rPr dirty="0" sz="2000" spc="-190">
                <a:solidFill>
                  <a:srgbClr val="3E3E3E"/>
                </a:solidFill>
                <a:latin typeface="Verdana"/>
                <a:cs typeface="Verdana"/>
              </a:rPr>
              <a:t> </a:t>
            </a:r>
            <a:r>
              <a:rPr dirty="0" sz="2000" spc="20">
                <a:solidFill>
                  <a:srgbClr val="3E3E3E"/>
                </a:solidFill>
                <a:latin typeface="Verdana"/>
                <a:cs typeface="Verdana"/>
              </a:rPr>
              <a:t>Learning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528642" y="519061"/>
            <a:ext cx="304736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60">
                <a:solidFill>
                  <a:srgbClr val="3E3E3E"/>
                </a:solidFill>
                <a:latin typeface="Arial"/>
                <a:cs typeface="Arial"/>
              </a:rPr>
              <a:t>Using</a:t>
            </a:r>
            <a:r>
              <a:rPr dirty="0" spc="5">
                <a:solidFill>
                  <a:srgbClr val="3E3E3E"/>
                </a:solidFill>
                <a:latin typeface="Arial"/>
                <a:cs typeface="Arial"/>
              </a:rPr>
              <a:t> </a:t>
            </a:r>
            <a:r>
              <a:rPr dirty="0" spc="245">
                <a:solidFill>
                  <a:srgbClr val="3E3E3E"/>
                </a:solidFill>
                <a:latin typeface="Arial"/>
                <a:cs typeface="Arial"/>
              </a:rPr>
              <a:t>Python</a:t>
            </a:r>
          </a:p>
        </p:txBody>
      </p:sp>
      <p:sp>
        <p:nvSpPr>
          <p:cNvPr id="9" name="object 9"/>
          <p:cNvSpPr/>
          <p:nvPr/>
        </p:nvSpPr>
        <p:spPr>
          <a:xfrm>
            <a:off x="1831796" y="1847068"/>
            <a:ext cx="1051662" cy="13579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433019" y="1847068"/>
            <a:ext cx="1332057" cy="13579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8990010" y="1853157"/>
            <a:ext cx="1652168" cy="134574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952072" y="4050738"/>
            <a:ext cx="811111" cy="134427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487879" y="4050738"/>
            <a:ext cx="1216255" cy="134427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9182100" y="4044656"/>
            <a:ext cx="1267968" cy="135643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84953" y="427481"/>
            <a:ext cx="0" cy="5990590"/>
          </a:xfrm>
          <a:custGeom>
            <a:avLst/>
            <a:gdLst/>
            <a:ahLst/>
            <a:cxnLst/>
            <a:rect l="l" t="t" r="r" b="b"/>
            <a:pathLst>
              <a:path w="0" h="5990590">
                <a:moveTo>
                  <a:pt x="0" y="0"/>
                </a:moveTo>
                <a:lnTo>
                  <a:pt x="0" y="5990424"/>
                </a:lnTo>
              </a:path>
            </a:pathLst>
          </a:custGeom>
          <a:ln w="25908">
            <a:solidFill>
              <a:srgbClr val="F05A2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082578" y="2619781"/>
            <a:ext cx="6692900" cy="1579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5">
                <a:solidFill>
                  <a:srgbClr val="F05A28"/>
                </a:solidFill>
                <a:latin typeface="Verdana"/>
                <a:cs typeface="Verdana"/>
              </a:rPr>
              <a:t>Cross-platform </a:t>
            </a:r>
            <a:r>
              <a:rPr dirty="0" sz="2400" spc="35">
                <a:solidFill>
                  <a:srgbClr val="F05A28"/>
                </a:solidFill>
                <a:latin typeface="Verdana"/>
                <a:cs typeface="Verdana"/>
              </a:rPr>
              <a:t>desktop </a:t>
            </a:r>
            <a:r>
              <a:rPr dirty="0" sz="2400" spc="40">
                <a:solidFill>
                  <a:srgbClr val="F05A28"/>
                </a:solidFill>
                <a:latin typeface="Verdana"/>
                <a:cs typeface="Verdana"/>
              </a:rPr>
              <a:t>application </a:t>
            </a:r>
            <a:r>
              <a:rPr dirty="0" sz="2400" spc="30">
                <a:solidFill>
                  <a:srgbClr val="F05A28"/>
                </a:solidFill>
                <a:latin typeface="Verdana"/>
                <a:cs typeface="Verdana"/>
              </a:rPr>
              <a:t>with</a:t>
            </a:r>
            <a:r>
              <a:rPr dirty="0" sz="2400" spc="-555">
                <a:solidFill>
                  <a:srgbClr val="F05A28"/>
                </a:solidFill>
                <a:latin typeface="Verdana"/>
                <a:cs typeface="Verdana"/>
              </a:rPr>
              <a:t> </a:t>
            </a:r>
            <a:r>
              <a:rPr dirty="0" sz="2400" spc="90">
                <a:solidFill>
                  <a:srgbClr val="F05A28"/>
                </a:solidFill>
                <a:latin typeface="Verdana"/>
                <a:cs typeface="Verdana"/>
              </a:rPr>
              <a:t>Qt</a:t>
            </a:r>
            <a:endParaRPr sz="2400">
              <a:latin typeface="Verdana"/>
              <a:cs typeface="Verdana"/>
            </a:endParaRPr>
          </a:p>
          <a:p>
            <a:pPr marL="12700" marR="1977389">
              <a:lnSpc>
                <a:spcPct val="162500"/>
              </a:lnSpc>
            </a:pPr>
            <a:r>
              <a:rPr dirty="0" sz="2400" spc="5">
                <a:solidFill>
                  <a:srgbClr val="F05A28"/>
                </a:solidFill>
                <a:latin typeface="Verdana"/>
                <a:cs typeface="Verdana"/>
              </a:rPr>
              <a:t>Django </a:t>
            </a:r>
            <a:r>
              <a:rPr dirty="0" sz="2400" spc="10">
                <a:solidFill>
                  <a:srgbClr val="F05A28"/>
                </a:solidFill>
                <a:latin typeface="Verdana"/>
                <a:cs typeface="Verdana"/>
              </a:rPr>
              <a:t>and </a:t>
            </a:r>
            <a:r>
              <a:rPr dirty="0" sz="2400" spc="20">
                <a:solidFill>
                  <a:srgbClr val="F05A28"/>
                </a:solidFill>
                <a:latin typeface="Verdana"/>
                <a:cs typeface="Verdana"/>
              </a:rPr>
              <a:t>Flask </a:t>
            </a:r>
            <a:r>
              <a:rPr dirty="0" sz="2400" spc="55">
                <a:solidFill>
                  <a:srgbClr val="F05A28"/>
                </a:solidFill>
                <a:latin typeface="Verdana"/>
                <a:cs typeface="Verdana"/>
              </a:rPr>
              <a:t>web </a:t>
            </a:r>
            <a:r>
              <a:rPr dirty="0" sz="2400" spc="30">
                <a:solidFill>
                  <a:srgbClr val="F05A28"/>
                </a:solidFill>
                <a:latin typeface="Verdana"/>
                <a:cs typeface="Verdana"/>
              </a:rPr>
              <a:t>apps  </a:t>
            </a:r>
            <a:r>
              <a:rPr dirty="0" sz="2400" spc="25">
                <a:solidFill>
                  <a:srgbClr val="F05A28"/>
                </a:solidFill>
                <a:latin typeface="Verdana"/>
                <a:cs typeface="Verdana"/>
              </a:rPr>
              <a:t>Home </a:t>
            </a:r>
            <a:r>
              <a:rPr dirty="0" sz="2400" spc="15">
                <a:solidFill>
                  <a:srgbClr val="F05A28"/>
                </a:solidFill>
                <a:latin typeface="Verdana"/>
                <a:cs typeface="Verdana"/>
              </a:rPr>
              <a:t>automation </a:t>
            </a:r>
            <a:r>
              <a:rPr dirty="0" sz="2400" spc="30">
                <a:solidFill>
                  <a:srgbClr val="F05A28"/>
                </a:solidFill>
                <a:latin typeface="Verdana"/>
                <a:cs typeface="Verdana"/>
              </a:rPr>
              <a:t>with</a:t>
            </a:r>
            <a:r>
              <a:rPr dirty="0" sz="2400" spc="-455">
                <a:solidFill>
                  <a:srgbClr val="F05A28"/>
                </a:solidFill>
                <a:latin typeface="Verdana"/>
                <a:cs typeface="Verdana"/>
              </a:rPr>
              <a:t> </a:t>
            </a:r>
            <a:r>
              <a:rPr dirty="0" sz="2400" spc="40">
                <a:solidFill>
                  <a:srgbClr val="F05A28"/>
                </a:solidFill>
                <a:latin typeface="Verdana"/>
                <a:cs typeface="Verdana"/>
              </a:rPr>
              <a:t>Python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453652" y="2110765"/>
            <a:ext cx="1690370" cy="2357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 indent="999490">
              <a:lnSpc>
                <a:spcPct val="141700"/>
              </a:lnSpc>
              <a:spcBef>
                <a:spcPts val="95"/>
              </a:spcBef>
            </a:pPr>
            <a:r>
              <a:rPr dirty="0" spc="150">
                <a:solidFill>
                  <a:srgbClr val="3E3E3E"/>
                </a:solidFill>
                <a:latin typeface="Arial"/>
                <a:cs typeface="Arial"/>
              </a:rPr>
              <a:t>My  </a:t>
            </a:r>
            <a:r>
              <a:rPr dirty="0" spc="50">
                <a:solidFill>
                  <a:srgbClr val="3E3E3E"/>
                </a:solidFill>
                <a:latin typeface="Arial"/>
                <a:cs typeface="Arial"/>
              </a:rPr>
              <a:t>Uses</a:t>
            </a:r>
            <a:r>
              <a:rPr dirty="0" spc="-5">
                <a:solidFill>
                  <a:srgbClr val="3E3E3E"/>
                </a:solidFill>
                <a:latin typeface="Arial"/>
                <a:cs typeface="Arial"/>
              </a:rPr>
              <a:t> </a:t>
            </a:r>
            <a:r>
              <a:rPr dirty="0" spc="300">
                <a:solidFill>
                  <a:srgbClr val="3E3E3E"/>
                </a:solidFill>
                <a:latin typeface="Arial"/>
                <a:cs typeface="Arial"/>
              </a:rPr>
              <a:t>of  </a:t>
            </a:r>
            <a:r>
              <a:rPr dirty="0" spc="245">
                <a:solidFill>
                  <a:srgbClr val="3E3E3E"/>
                </a:solidFill>
                <a:latin typeface="Arial"/>
                <a:cs typeface="Arial"/>
              </a:rPr>
              <a:t>Python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1495531" y="6184391"/>
            <a:ext cx="451103" cy="4495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03548" y="519061"/>
            <a:ext cx="489775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245">
                <a:solidFill>
                  <a:srgbClr val="3E3E3E"/>
                </a:solidFill>
                <a:latin typeface="Arial"/>
                <a:cs typeface="Arial"/>
              </a:rPr>
              <a:t>Python </a:t>
            </a:r>
            <a:r>
              <a:rPr dirty="0" spc="105">
                <a:solidFill>
                  <a:srgbClr val="3E3E3E"/>
                </a:solidFill>
                <a:latin typeface="Arial"/>
                <a:cs typeface="Arial"/>
              </a:rPr>
              <a:t>vs </a:t>
            </a:r>
            <a:r>
              <a:rPr dirty="0" spc="114">
                <a:solidFill>
                  <a:srgbClr val="3E3E3E"/>
                </a:solidFill>
                <a:latin typeface="Arial"/>
                <a:cs typeface="Arial"/>
              </a:rPr>
              <a:t>The</a:t>
            </a:r>
            <a:r>
              <a:rPr dirty="0" spc="-180">
                <a:solidFill>
                  <a:srgbClr val="3E3E3E"/>
                </a:solidFill>
                <a:latin typeface="Arial"/>
                <a:cs typeface="Arial"/>
              </a:rPr>
              <a:t> </a:t>
            </a:r>
            <a:r>
              <a:rPr dirty="0" spc="204">
                <a:solidFill>
                  <a:srgbClr val="3E3E3E"/>
                </a:solidFill>
                <a:latin typeface="Arial"/>
                <a:cs typeface="Arial"/>
              </a:rPr>
              <a:t>Others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98268" y="1307109"/>
            <a:ext cx="8058784" cy="4530725"/>
          </a:xfrm>
          <a:prstGeom prst="rect">
            <a:avLst/>
          </a:prstGeom>
        </p:spPr>
        <p:txBody>
          <a:bodyPr wrap="square" lIns="0" tIns="1022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05"/>
              </a:spcBef>
            </a:pPr>
            <a:r>
              <a:rPr dirty="0" sz="2400" spc="-5">
                <a:solidFill>
                  <a:srgbClr val="737373"/>
                </a:solidFill>
                <a:latin typeface="Courier New"/>
                <a:cs typeface="Courier New"/>
              </a:rPr>
              <a:t>//</a:t>
            </a:r>
            <a:r>
              <a:rPr dirty="0" sz="2400" spc="-20">
                <a:solidFill>
                  <a:srgbClr val="737373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737373"/>
                </a:solidFill>
                <a:latin typeface="Courier New"/>
                <a:cs typeface="Courier New"/>
              </a:rPr>
              <a:t>Java</a:t>
            </a:r>
            <a:endParaRPr sz="24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710"/>
              </a:spcBef>
            </a:pPr>
            <a:r>
              <a:rPr dirty="0" sz="2400" spc="-5">
                <a:solidFill>
                  <a:srgbClr val="F05A28"/>
                </a:solidFill>
                <a:latin typeface="Courier New"/>
                <a:cs typeface="Courier New"/>
              </a:rPr>
              <a:t>public class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HelloWorld</a:t>
            </a:r>
            <a:r>
              <a:rPr dirty="0" sz="2400" spc="-70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{</a:t>
            </a:r>
            <a:endParaRPr sz="2400">
              <a:latin typeface="Courier New"/>
              <a:cs typeface="Courier New"/>
            </a:endParaRPr>
          </a:p>
          <a:p>
            <a:pPr marL="1472565" marR="5080" indent="-730250">
              <a:lnSpc>
                <a:spcPts val="3600"/>
              </a:lnSpc>
              <a:spcBef>
                <a:spcPts val="225"/>
              </a:spcBef>
            </a:pPr>
            <a:r>
              <a:rPr dirty="0" sz="2400" spc="-5">
                <a:solidFill>
                  <a:srgbClr val="F05A28"/>
                </a:solidFill>
                <a:latin typeface="Courier New"/>
                <a:cs typeface="Courier New"/>
              </a:rPr>
              <a:t>public static void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main(String[] args)</a:t>
            </a:r>
            <a:r>
              <a:rPr dirty="0" sz="2400" spc="-155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{  </a:t>
            </a:r>
            <a:r>
              <a:rPr dirty="0" sz="2400" spc="-10">
                <a:solidFill>
                  <a:srgbClr val="3E3E3E"/>
                </a:solidFill>
                <a:latin typeface="Courier New"/>
                <a:cs typeface="Courier New"/>
              </a:rPr>
              <a:t>System.out.println("</a:t>
            </a:r>
            <a:r>
              <a:rPr dirty="0" sz="2400" spc="-10">
                <a:solidFill>
                  <a:srgbClr val="2A9FBC"/>
                </a:solidFill>
                <a:latin typeface="Courier New"/>
                <a:cs typeface="Courier New"/>
              </a:rPr>
              <a:t>Hello</a:t>
            </a:r>
            <a:r>
              <a:rPr dirty="0" sz="2400" spc="-40">
                <a:solidFill>
                  <a:srgbClr val="2A9FBC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World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")</a:t>
            </a:r>
            <a:endParaRPr sz="2400">
              <a:latin typeface="Courier New"/>
              <a:cs typeface="Courier New"/>
            </a:endParaRPr>
          </a:p>
          <a:p>
            <a:pPr marL="742315">
              <a:lnSpc>
                <a:spcPct val="100000"/>
              </a:lnSpc>
              <a:spcBef>
                <a:spcPts val="470"/>
              </a:spcBef>
            </a:pP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}</a:t>
            </a:r>
            <a:endParaRPr sz="24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710"/>
              </a:spcBef>
            </a:pP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}</a:t>
            </a:r>
            <a:endParaRPr sz="24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</a:pPr>
            <a:endParaRPr sz="3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750">
              <a:latin typeface="Times New Roman"/>
              <a:cs typeface="Times New Roman"/>
            </a:endParaRPr>
          </a:p>
          <a:p>
            <a:pPr marL="12700" marR="4384675">
              <a:lnSpc>
                <a:spcPct val="124600"/>
              </a:lnSpc>
            </a:pPr>
            <a:r>
              <a:rPr dirty="0" sz="2400">
                <a:solidFill>
                  <a:srgbClr val="737373"/>
                </a:solidFill>
                <a:latin typeface="Courier New"/>
                <a:cs typeface="Courier New"/>
              </a:rPr>
              <a:t># </a:t>
            </a:r>
            <a:r>
              <a:rPr dirty="0" sz="2400" spc="-5">
                <a:solidFill>
                  <a:srgbClr val="737373"/>
                </a:solidFill>
                <a:latin typeface="Courier New"/>
                <a:cs typeface="Courier New"/>
              </a:rPr>
              <a:t>Python </a:t>
            </a:r>
            <a:r>
              <a:rPr dirty="0" sz="2400">
                <a:solidFill>
                  <a:srgbClr val="737373"/>
                </a:solidFill>
                <a:latin typeface="Courier New"/>
                <a:cs typeface="Courier New"/>
              </a:rPr>
              <a:t>3 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print("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Hello</a:t>
            </a:r>
            <a:r>
              <a:rPr dirty="0" sz="2400" spc="-125">
                <a:solidFill>
                  <a:srgbClr val="2A9FBC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2A9FBC"/>
                </a:solidFill>
                <a:latin typeface="Courier New"/>
                <a:cs typeface="Courier New"/>
              </a:rPr>
              <a:t>World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")</a:t>
            </a:r>
            <a:endParaRPr sz="24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2469" y="3410711"/>
            <a:ext cx="10768609" cy="38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777230">
              <a:lnSpc>
                <a:spcPct val="100000"/>
              </a:lnSpc>
              <a:spcBef>
                <a:spcPts val="100"/>
              </a:spcBef>
            </a:pPr>
            <a:r>
              <a:rPr dirty="0" spc="50"/>
              <a:t>Python </a:t>
            </a:r>
            <a:r>
              <a:rPr dirty="0" spc="-135"/>
              <a:t>2 </a:t>
            </a:r>
            <a:r>
              <a:rPr dirty="0" spc="-90"/>
              <a:t>vs </a:t>
            </a:r>
            <a:r>
              <a:rPr dirty="0" spc="50"/>
              <a:t>Python</a:t>
            </a:r>
            <a:r>
              <a:rPr dirty="0" spc="-710"/>
              <a:t> </a:t>
            </a:r>
            <a:r>
              <a:rPr dirty="0" spc="-85"/>
              <a:t>3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45373" y="1737233"/>
            <a:ext cx="4125595" cy="24758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741930">
              <a:lnSpc>
                <a:spcPct val="100000"/>
              </a:lnSpc>
              <a:spcBef>
                <a:spcPts val="100"/>
              </a:spcBef>
            </a:pPr>
            <a:r>
              <a:rPr dirty="0" sz="2400" spc="40">
                <a:solidFill>
                  <a:srgbClr val="F05A28"/>
                </a:solidFill>
                <a:latin typeface="Verdana"/>
                <a:cs typeface="Verdana"/>
              </a:rPr>
              <a:t>Python</a:t>
            </a:r>
            <a:r>
              <a:rPr dirty="0" sz="2400" spc="-204">
                <a:solidFill>
                  <a:srgbClr val="F05A28"/>
                </a:solidFill>
                <a:latin typeface="Verdana"/>
                <a:cs typeface="Verdana"/>
              </a:rPr>
              <a:t> </a:t>
            </a:r>
            <a:r>
              <a:rPr dirty="0" sz="2400" spc="-55">
                <a:solidFill>
                  <a:srgbClr val="F05A28"/>
                </a:solidFill>
                <a:latin typeface="Verdana"/>
                <a:cs typeface="Verdana"/>
              </a:rPr>
              <a:t>2</a:t>
            </a:r>
            <a:endParaRPr sz="2400">
              <a:latin typeface="Verdana"/>
              <a:cs typeface="Verdana"/>
            </a:endParaRPr>
          </a:p>
          <a:p>
            <a:pPr algn="r" marL="382905" marR="5080" indent="-370840">
              <a:lnSpc>
                <a:spcPct val="164800"/>
              </a:lnSpc>
              <a:spcBef>
                <a:spcPts val="590"/>
              </a:spcBef>
            </a:pPr>
            <a:r>
              <a:rPr dirty="0" sz="2000" spc="-5">
                <a:solidFill>
                  <a:srgbClr val="3E3E3E"/>
                </a:solidFill>
                <a:latin typeface="Verdana"/>
                <a:cs typeface="Verdana"/>
              </a:rPr>
              <a:t>Maintained, </a:t>
            </a:r>
            <a:r>
              <a:rPr dirty="0" sz="2000" spc="35">
                <a:solidFill>
                  <a:srgbClr val="3E3E3E"/>
                </a:solidFill>
                <a:latin typeface="Verdana"/>
                <a:cs typeface="Verdana"/>
              </a:rPr>
              <a:t>but </a:t>
            </a:r>
            <a:r>
              <a:rPr dirty="0" sz="2000" spc="40">
                <a:solidFill>
                  <a:srgbClr val="3E3E3E"/>
                </a:solidFill>
                <a:latin typeface="Verdana"/>
                <a:cs typeface="Verdana"/>
              </a:rPr>
              <a:t>no</a:t>
            </a:r>
            <a:r>
              <a:rPr dirty="0" sz="2000" spc="-450">
                <a:solidFill>
                  <a:srgbClr val="3E3E3E"/>
                </a:solidFill>
                <a:latin typeface="Verdana"/>
                <a:cs typeface="Verdana"/>
              </a:rPr>
              <a:t> </a:t>
            </a:r>
            <a:r>
              <a:rPr dirty="0" sz="2000" spc="10">
                <a:solidFill>
                  <a:srgbClr val="3E3E3E"/>
                </a:solidFill>
                <a:latin typeface="Verdana"/>
                <a:cs typeface="Verdana"/>
              </a:rPr>
              <a:t>new</a:t>
            </a:r>
            <a:r>
              <a:rPr dirty="0" sz="2000" spc="-145">
                <a:solidFill>
                  <a:srgbClr val="3E3E3E"/>
                </a:solidFill>
                <a:latin typeface="Verdana"/>
                <a:cs typeface="Verdana"/>
              </a:rPr>
              <a:t> </a:t>
            </a:r>
            <a:r>
              <a:rPr dirty="0" sz="2000" spc="-10">
                <a:solidFill>
                  <a:srgbClr val="3E3E3E"/>
                </a:solidFill>
                <a:latin typeface="Verdana"/>
                <a:cs typeface="Verdana"/>
              </a:rPr>
              <a:t>features </a:t>
            </a:r>
            <a:r>
              <a:rPr dirty="0" sz="2000" spc="-10">
                <a:solidFill>
                  <a:srgbClr val="3E3E3E"/>
                </a:solidFill>
                <a:latin typeface="Verdana"/>
                <a:cs typeface="Verdana"/>
              </a:rPr>
              <a:t> </a:t>
            </a:r>
            <a:r>
              <a:rPr dirty="0" sz="2000" spc="50">
                <a:solidFill>
                  <a:srgbClr val="3E3E3E"/>
                </a:solidFill>
                <a:latin typeface="Verdana"/>
                <a:cs typeface="Verdana"/>
              </a:rPr>
              <a:t>End</a:t>
            </a:r>
            <a:r>
              <a:rPr dirty="0" sz="2000" spc="-135">
                <a:solidFill>
                  <a:srgbClr val="3E3E3E"/>
                </a:solidFill>
                <a:latin typeface="Verdana"/>
                <a:cs typeface="Verdana"/>
              </a:rPr>
              <a:t> </a:t>
            </a:r>
            <a:r>
              <a:rPr dirty="0" sz="2000" spc="75">
                <a:solidFill>
                  <a:srgbClr val="3E3E3E"/>
                </a:solidFill>
                <a:latin typeface="Verdana"/>
                <a:cs typeface="Verdana"/>
              </a:rPr>
              <a:t>of</a:t>
            </a:r>
            <a:r>
              <a:rPr dirty="0" sz="2000" spc="-125">
                <a:solidFill>
                  <a:srgbClr val="3E3E3E"/>
                </a:solidFill>
                <a:latin typeface="Verdana"/>
                <a:cs typeface="Verdana"/>
              </a:rPr>
              <a:t> </a:t>
            </a:r>
            <a:r>
              <a:rPr dirty="0" sz="2000" spc="45">
                <a:solidFill>
                  <a:srgbClr val="3E3E3E"/>
                </a:solidFill>
                <a:latin typeface="Verdana"/>
                <a:cs typeface="Verdana"/>
              </a:rPr>
              <a:t>Life</a:t>
            </a:r>
            <a:r>
              <a:rPr dirty="0" sz="2000" spc="-114">
                <a:solidFill>
                  <a:srgbClr val="3E3E3E"/>
                </a:solidFill>
                <a:latin typeface="Verdana"/>
                <a:cs typeface="Verdana"/>
              </a:rPr>
              <a:t> </a:t>
            </a:r>
            <a:r>
              <a:rPr dirty="0" sz="2000" spc="50">
                <a:solidFill>
                  <a:srgbClr val="3E3E3E"/>
                </a:solidFill>
                <a:latin typeface="Verdana"/>
                <a:cs typeface="Verdana"/>
              </a:rPr>
              <a:t>(EOL)</a:t>
            </a:r>
            <a:r>
              <a:rPr dirty="0" sz="2000" spc="-135">
                <a:solidFill>
                  <a:srgbClr val="3E3E3E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3E3E3E"/>
                </a:solidFill>
                <a:latin typeface="Verdana"/>
                <a:cs typeface="Verdana"/>
              </a:rPr>
              <a:t>in</a:t>
            </a:r>
            <a:r>
              <a:rPr dirty="0" sz="2000" spc="-120">
                <a:solidFill>
                  <a:srgbClr val="3E3E3E"/>
                </a:solidFill>
                <a:latin typeface="Verdana"/>
                <a:cs typeface="Verdana"/>
              </a:rPr>
              <a:t> </a:t>
            </a:r>
            <a:r>
              <a:rPr dirty="0" sz="2000" spc="55">
                <a:solidFill>
                  <a:srgbClr val="3E3E3E"/>
                </a:solidFill>
                <a:latin typeface="Verdana"/>
                <a:cs typeface="Verdana"/>
              </a:rPr>
              <a:t>2020 </a:t>
            </a:r>
            <a:r>
              <a:rPr dirty="0" sz="2000" spc="95">
                <a:solidFill>
                  <a:srgbClr val="3E3E3E"/>
                </a:solidFill>
                <a:latin typeface="Verdana"/>
                <a:cs typeface="Verdana"/>
              </a:rPr>
              <a:t> </a:t>
            </a:r>
            <a:r>
              <a:rPr dirty="0" sz="2000" spc="-5">
                <a:solidFill>
                  <a:srgbClr val="3E3E3E"/>
                </a:solidFill>
                <a:latin typeface="Verdana"/>
                <a:cs typeface="Verdana"/>
              </a:rPr>
              <a:t>Still </a:t>
            </a:r>
            <a:r>
              <a:rPr dirty="0" sz="2000" spc="20">
                <a:solidFill>
                  <a:srgbClr val="3E3E3E"/>
                </a:solidFill>
                <a:latin typeface="Verdana"/>
                <a:cs typeface="Verdana"/>
              </a:rPr>
              <a:t>default </a:t>
            </a:r>
            <a:r>
              <a:rPr dirty="0" sz="2000" spc="35">
                <a:solidFill>
                  <a:srgbClr val="3E3E3E"/>
                </a:solidFill>
                <a:latin typeface="Verdana"/>
                <a:cs typeface="Verdana"/>
              </a:rPr>
              <a:t>on</a:t>
            </a:r>
            <a:r>
              <a:rPr dirty="0" sz="2000" spc="-395">
                <a:solidFill>
                  <a:srgbClr val="3E3E3E"/>
                </a:solidFill>
                <a:latin typeface="Verdana"/>
                <a:cs typeface="Verdana"/>
              </a:rPr>
              <a:t> </a:t>
            </a:r>
            <a:r>
              <a:rPr dirty="0" sz="2000" spc="-30">
                <a:solidFill>
                  <a:srgbClr val="3E3E3E"/>
                </a:solidFill>
                <a:latin typeface="Verdana"/>
                <a:cs typeface="Verdana"/>
              </a:rPr>
              <a:t>many</a:t>
            </a:r>
            <a:r>
              <a:rPr dirty="0" sz="2000" spc="-155">
                <a:solidFill>
                  <a:srgbClr val="3E3E3E"/>
                </a:solidFill>
                <a:latin typeface="Verdana"/>
                <a:cs typeface="Verdana"/>
              </a:rPr>
              <a:t> </a:t>
            </a:r>
            <a:r>
              <a:rPr dirty="0" sz="2000" spc="-30">
                <a:solidFill>
                  <a:srgbClr val="3E3E3E"/>
                </a:solidFill>
                <a:latin typeface="Verdana"/>
                <a:cs typeface="Verdana"/>
              </a:rPr>
              <a:t>systems </a:t>
            </a:r>
            <a:r>
              <a:rPr dirty="0" sz="2000" spc="-30">
                <a:solidFill>
                  <a:srgbClr val="3E3E3E"/>
                </a:solidFill>
                <a:latin typeface="Verdana"/>
                <a:cs typeface="Verdana"/>
              </a:rPr>
              <a:t> </a:t>
            </a:r>
            <a:r>
              <a:rPr dirty="0" sz="2000" spc="-5">
                <a:solidFill>
                  <a:srgbClr val="3E3E3E"/>
                </a:solidFill>
                <a:latin typeface="Courier New"/>
                <a:cs typeface="Courier New"/>
              </a:rPr>
              <a:t>print “Hello</a:t>
            </a:r>
            <a:r>
              <a:rPr dirty="0" sz="2000" spc="-55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000" spc="-5">
                <a:solidFill>
                  <a:srgbClr val="3E3E3E"/>
                </a:solidFill>
                <a:latin typeface="Courier New"/>
                <a:cs typeface="Courier New"/>
              </a:rPr>
              <a:t>World”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320370" y="1737233"/>
            <a:ext cx="4318000" cy="29806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0485">
              <a:lnSpc>
                <a:spcPct val="100000"/>
              </a:lnSpc>
              <a:spcBef>
                <a:spcPts val="100"/>
              </a:spcBef>
            </a:pPr>
            <a:r>
              <a:rPr dirty="0" sz="2400" spc="40">
                <a:solidFill>
                  <a:srgbClr val="F05A28"/>
                </a:solidFill>
                <a:latin typeface="Verdana"/>
                <a:cs typeface="Verdana"/>
              </a:rPr>
              <a:t>Python</a:t>
            </a:r>
            <a:r>
              <a:rPr dirty="0" sz="2400" spc="-130">
                <a:solidFill>
                  <a:srgbClr val="F05A28"/>
                </a:solidFill>
                <a:latin typeface="Verdana"/>
                <a:cs typeface="Verdana"/>
              </a:rPr>
              <a:t> </a:t>
            </a:r>
            <a:r>
              <a:rPr dirty="0" sz="2400" spc="-45">
                <a:solidFill>
                  <a:srgbClr val="F05A28"/>
                </a:solidFill>
                <a:latin typeface="Verdana"/>
                <a:cs typeface="Verdana"/>
              </a:rPr>
              <a:t>3</a:t>
            </a:r>
            <a:endParaRPr sz="2400">
              <a:latin typeface="Verdana"/>
              <a:cs typeface="Verdana"/>
            </a:endParaRPr>
          </a:p>
          <a:p>
            <a:pPr marL="12700" marR="5080">
              <a:lnSpc>
                <a:spcPct val="164800"/>
              </a:lnSpc>
              <a:spcBef>
                <a:spcPts val="590"/>
              </a:spcBef>
            </a:pPr>
            <a:r>
              <a:rPr dirty="0" sz="2000" spc="45">
                <a:solidFill>
                  <a:srgbClr val="3E3E3E"/>
                </a:solidFill>
                <a:latin typeface="Verdana"/>
                <a:cs typeface="Verdana"/>
              </a:rPr>
              <a:t>New </a:t>
            </a:r>
            <a:r>
              <a:rPr dirty="0" sz="2000" spc="-10">
                <a:solidFill>
                  <a:srgbClr val="3E3E3E"/>
                </a:solidFill>
                <a:latin typeface="Verdana"/>
                <a:cs typeface="Verdana"/>
              </a:rPr>
              <a:t>features </a:t>
            </a:r>
            <a:r>
              <a:rPr dirty="0" sz="2000" spc="40">
                <a:solidFill>
                  <a:srgbClr val="3E3E3E"/>
                </a:solidFill>
                <a:latin typeface="Verdana"/>
                <a:cs typeface="Verdana"/>
              </a:rPr>
              <a:t>being </a:t>
            </a:r>
            <a:r>
              <a:rPr dirty="0" sz="2000" spc="55">
                <a:solidFill>
                  <a:srgbClr val="3E3E3E"/>
                </a:solidFill>
                <a:latin typeface="Verdana"/>
                <a:cs typeface="Verdana"/>
              </a:rPr>
              <a:t>added  </a:t>
            </a:r>
            <a:r>
              <a:rPr dirty="0" sz="2000" spc="45">
                <a:solidFill>
                  <a:srgbClr val="3E3E3E"/>
                </a:solidFill>
                <a:latin typeface="Verdana"/>
                <a:cs typeface="Verdana"/>
              </a:rPr>
              <a:t>Unicode </a:t>
            </a:r>
            <a:r>
              <a:rPr dirty="0" sz="2000" spc="35">
                <a:solidFill>
                  <a:srgbClr val="3E3E3E"/>
                </a:solidFill>
                <a:latin typeface="Verdana"/>
                <a:cs typeface="Verdana"/>
              </a:rPr>
              <a:t>support </a:t>
            </a:r>
            <a:r>
              <a:rPr dirty="0" sz="2000" spc="25">
                <a:solidFill>
                  <a:srgbClr val="3E3E3E"/>
                </a:solidFill>
                <a:latin typeface="Verdana"/>
                <a:cs typeface="Verdana"/>
              </a:rPr>
              <a:t>by </a:t>
            </a:r>
            <a:r>
              <a:rPr dirty="0" sz="2000" spc="20">
                <a:solidFill>
                  <a:srgbClr val="3E3E3E"/>
                </a:solidFill>
                <a:latin typeface="Verdana"/>
                <a:cs typeface="Verdana"/>
              </a:rPr>
              <a:t>default  Cleared</a:t>
            </a:r>
            <a:r>
              <a:rPr dirty="0" sz="2000" spc="-135">
                <a:solidFill>
                  <a:srgbClr val="3E3E3E"/>
                </a:solidFill>
                <a:latin typeface="Verdana"/>
                <a:cs typeface="Verdana"/>
              </a:rPr>
              <a:t> </a:t>
            </a:r>
            <a:r>
              <a:rPr dirty="0" sz="2000" spc="10">
                <a:solidFill>
                  <a:srgbClr val="3E3E3E"/>
                </a:solidFill>
                <a:latin typeface="Verdana"/>
                <a:cs typeface="Verdana"/>
              </a:rPr>
              <a:t>some</a:t>
            </a:r>
            <a:r>
              <a:rPr dirty="0" sz="2000" spc="-140">
                <a:solidFill>
                  <a:srgbClr val="3E3E3E"/>
                </a:solidFill>
                <a:latin typeface="Verdana"/>
                <a:cs typeface="Verdana"/>
              </a:rPr>
              <a:t> </a:t>
            </a:r>
            <a:r>
              <a:rPr dirty="0" sz="2000" spc="40">
                <a:solidFill>
                  <a:srgbClr val="3E3E3E"/>
                </a:solidFill>
                <a:latin typeface="Verdana"/>
                <a:cs typeface="Verdana"/>
              </a:rPr>
              <a:t>Python</a:t>
            </a:r>
            <a:r>
              <a:rPr dirty="0" sz="2000" spc="-155">
                <a:solidFill>
                  <a:srgbClr val="3E3E3E"/>
                </a:solidFill>
                <a:latin typeface="Verdana"/>
                <a:cs typeface="Verdana"/>
              </a:rPr>
              <a:t> </a:t>
            </a:r>
            <a:r>
              <a:rPr dirty="0" sz="2000" spc="-45">
                <a:solidFill>
                  <a:srgbClr val="3E3E3E"/>
                </a:solidFill>
                <a:latin typeface="Verdana"/>
                <a:cs typeface="Verdana"/>
              </a:rPr>
              <a:t>2</a:t>
            </a:r>
            <a:r>
              <a:rPr dirty="0" sz="2000" spc="-125">
                <a:solidFill>
                  <a:srgbClr val="3E3E3E"/>
                </a:solidFill>
                <a:latin typeface="Verdana"/>
                <a:cs typeface="Verdana"/>
              </a:rPr>
              <a:t> </a:t>
            </a:r>
            <a:r>
              <a:rPr dirty="0" sz="2000" spc="25">
                <a:solidFill>
                  <a:srgbClr val="3E3E3E"/>
                </a:solidFill>
                <a:latin typeface="Verdana"/>
                <a:cs typeface="Verdana"/>
              </a:rPr>
              <a:t>confusion  </a:t>
            </a:r>
            <a:r>
              <a:rPr dirty="0" sz="2000" spc="-5">
                <a:solidFill>
                  <a:srgbClr val="3E3E3E"/>
                </a:solidFill>
                <a:latin typeface="Courier New"/>
                <a:cs typeface="Courier New"/>
              </a:rPr>
              <a:t>print(“Hello</a:t>
            </a:r>
            <a:r>
              <a:rPr dirty="0" sz="2000" spc="-15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000" spc="-5">
                <a:solidFill>
                  <a:srgbClr val="3E3E3E"/>
                </a:solidFill>
                <a:latin typeface="Courier New"/>
                <a:cs typeface="Courier New"/>
              </a:rPr>
              <a:t>World”)</a:t>
            </a:r>
            <a:endParaRPr sz="20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1570"/>
              </a:spcBef>
            </a:pPr>
            <a:r>
              <a:rPr dirty="0" sz="2000" spc="25">
                <a:solidFill>
                  <a:srgbClr val="3E3E3E"/>
                </a:solidFill>
                <a:latin typeface="Verdana"/>
                <a:cs typeface="Verdana"/>
              </a:rPr>
              <a:t>Minor</a:t>
            </a:r>
            <a:r>
              <a:rPr dirty="0" sz="2000" spc="-135">
                <a:solidFill>
                  <a:srgbClr val="3E3E3E"/>
                </a:solidFill>
                <a:latin typeface="Verdana"/>
                <a:cs typeface="Verdana"/>
              </a:rPr>
              <a:t> </a:t>
            </a:r>
            <a:r>
              <a:rPr dirty="0" sz="2000" spc="15">
                <a:solidFill>
                  <a:srgbClr val="3E3E3E"/>
                </a:solidFill>
                <a:latin typeface="Verdana"/>
                <a:cs typeface="Verdana"/>
              </a:rPr>
              <a:t>differences</a:t>
            </a:r>
            <a:r>
              <a:rPr dirty="0" sz="2000" spc="-155">
                <a:solidFill>
                  <a:srgbClr val="3E3E3E"/>
                </a:solidFill>
                <a:latin typeface="Verdana"/>
                <a:cs typeface="Verdana"/>
              </a:rPr>
              <a:t> </a:t>
            </a:r>
            <a:r>
              <a:rPr dirty="0" sz="2000" spc="10">
                <a:solidFill>
                  <a:srgbClr val="3E3E3E"/>
                </a:solidFill>
                <a:latin typeface="Verdana"/>
                <a:cs typeface="Verdana"/>
              </a:rPr>
              <a:t>from</a:t>
            </a:r>
            <a:r>
              <a:rPr dirty="0" sz="2000" spc="-130">
                <a:solidFill>
                  <a:srgbClr val="3E3E3E"/>
                </a:solidFill>
                <a:latin typeface="Verdana"/>
                <a:cs typeface="Verdana"/>
              </a:rPr>
              <a:t> </a:t>
            </a:r>
            <a:r>
              <a:rPr dirty="0" sz="2000" spc="40">
                <a:solidFill>
                  <a:srgbClr val="3E3E3E"/>
                </a:solidFill>
                <a:latin typeface="Verdana"/>
                <a:cs typeface="Verdana"/>
              </a:rPr>
              <a:t>Python</a:t>
            </a:r>
            <a:r>
              <a:rPr dirty="0" sz="2000" spc="-135">
                <a:solidFill>
                  <a:srgbClr val="3E3E3E"/>
                </a:solidFill>
                <a:latin typeface="Verdana"/>
                <a:cs typeface="Verdana"/>
              </a:rPr>
              <a:t> </a:t>
            </a:r>
            <a:r>
              <a:rPr dirty="0" sz="2000" spc="-45">
                <a:solidFill>
                  <a:srgbClr val="3E3E3E"/>
                </a:solidFill>
                <a:latin typeface="Verdana"/>
                <a:cs typeface="Verdana"/>
              </a:rPr>
              <a:t>2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35578" y="519061"/>
            <a:ext cx="4833620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245">
                <a:solidFill>
                  <a:srgbClr val="3E3E3E"/>
                </a:solidFill>
                <a:latin typeface="Arial"/>
                <a:cs typeface="Arial"/>
              </a:rPr>
              <a:t>Python </a:t>
            </a:r>
            <a:r>
              <a:rPr dirty="0" spc="120">
                <a:solidFill>
                  <a:srgbClr val="3E3E3E"/>
                </a:solidFill>
                <a:latin typeface="Arial"/>
                <a:cs typeface="Arial"/>
              </a:rPr>
              <a:t>2 </a:t>
            </a:r>
            <a:r>
              <a:rPr dirty="0" spc="105">
                <a:solidFill>
                  <a:srgbClr val="3E3E3E"/>
                </a:solidFill>
                <a:latin typeface="Arial"/>
                <a:cs typeface="Arial"/>
              </a:rPr>
              <a:t>vs </a:t>
            </a:r>
            <a:r>
              <a:rPr dirty="0" spc="245">
                <a:solidFill>
                  <a:srgbClr val="3E3E3E"/>
                </a:solidFill>
                <a:latin typeface="Arial"/>
                <a:cs typeface="Arial"/>
              </a:rPr>
              <a:t>Python</a:t>
            </a:r>
            <a:r>
              <a:rPr dirty="0" spc="-220">
                <a:solidFill>
                  <a:srgbClr val="3E3E3E"/>
                </a:solidFill>
                <a:latin typeface="Arial"/>
                <a:cs typeface="Arial"/>
              </a:rPr>
              <a:t> </a:t>
            </a:r>
            <a:r>
              <a:rPr dirty="0" spc="190">
                <a:solidFill>
                  <a:srgbClr val="3E3E3E"/>
                </a:solidFill>
                <a:latin typeface="Arial"/>
                <a:cs typeface="Arial"/>
              </a:rPr>
              <a:t>3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2469" y="3410711"/>
            <a:ext cx="10768609" cy="38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587856" y="2718904"/>
            <a:ext cx="381698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75"/>
              <a:t>Installing</a:t>
            </a:r>
            <a:r>
              <a:rPr dirty="0" spc="-280"/>
              <a:t> </a:t>
            </a:r>
            <a:r>
              <a:rPr dirty="0" spc="50"/>
              <a:t>Python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8634" y="2399322"/>
            <a:ext cx="4410075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3E3E3E"/>
                </a:solidFill>
                <a:latin typeface="Courier New"/>
                <a:cs typeface="Courier New"/>
              </a:rPr>
              <a:t>#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hello.py file</a:t>
            </a:r>
            <a:r>
              <a:rPr dirty="0" sz="2400" spc="-130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contents  print(“Hello</a:t>
            </a:r>
            <a:r>
              <a:rPr dirty="0" sz="2400" spc="-60">
                <a:solidFill>
                  <a:srgbClr val="3E3E3E"/>
                </a:solidFill>
                <a:latin typeface="Courier New"/>
                <a:cs typeface="Courier New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ourier New"/>
                <a:cs typeface="Courier New"/>
              </a:rPr>
              <a:t>World”)</a:t>
            </a:r>
            <a:endParaRPr sz="2400">
              <a:latin typeface="Courier New"/>
              <a:cs typeface="Courier New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990900" y="519061"/>
            <a:ext cx="612140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180">
                <a:solidFill>
                  <a:srgbClr val="3E3E3E"/>
                </a:solidFill>
                <a:latin typeface="Arial"/>
                <a:cs typeface="Arial"/>
              </a:rPr>
              <a:t>Running </a:t>
            </a:r>
            <a:r>
              <a:rPr dirty="0" sz="3600" spc="60">
                <a:solidFill>
                  <a:srgbClr val="3E3E3E"/>
                </a:solidFill>
                <a:latin typeface="Arial"/>
                <a:cs typeface="Arial"/>
              </a:rPr>
              <a:t>a </a:t>
            </a:r>
            <a:r>
              <a:rPr dirty="0" sz="3600" spc="245">
                <a:solidFill>
                  <a:srgbClr val="3E3E3E"/>
                </a:solidFill>
                <a:latin typeface="Arial"/>
                <a:cs typeface="Arial"/>
              </a:rPr>
              <a:t>Python</a:t>
            </a:r>
            <a:r>
              <a:rPr dirty="0" sz="3600" spc="-50">
                <a:solidFill>
                  <a:srgbClr val="3E3E3E"/>
                </a:solidFill>
                <a:latin typeface="Arial"/>
                <a:cs typeface="Arial"/>
              </a:rPr>
              <a:t> </a:t>
            </a:r>
            <a:r>
              <a:rPr dirty="0" sz="3600" spc="210">
                <a:solidFill>
                  <a:srgbClr val="3E3E3E"/>
                </a:solidFill>
                <a:latin typeface="Arial"/>
                <a:cs typeface="Arial"/>
              </a:rPr>
              <a:t>Program</a:t>
            </a:r>
            <a:endParaRPr sz="36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30808" y="3889247"/>
            <a:ext cx="9919716" cy="15758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690116" y="5050535"/>
            <a:ext cx="1734820" cy="329565"/>
          </a:xfrm>
          <a:custGeom>
            <a:avLst/>
            <a:gdLst/>
            <a:ahLst/>
            <a:cxnLst/>
            <a:rect l="l" t="t" r="r" b="b"/>
            <a:pathLst>
              <a:path w="1734820" h="329564">
                <a:moveTo>
                  <a:pt x="0" y="0"/>
                </a:moveTo>
                <a:lnTo>
                  <a:pt x="1734311" y="0"/>
                </a:lnTo>
                <a:lnTo>
                  <a:pt x="1734311" y="329184"/>
                </a:lnTo>
                <a:lnTo>
                  <a:pt x="0" y="32918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2469" y="3410711"/>
            <a:ext cx="10768609" cy="38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353810">
              <a:lnSpc>
                <a:spcPct val="100000"/>
              </a:lnSpc>
              <a:spcBef>
                <a:spcPts val="100"/>
              </a:spcBef>
            </a:pPr>
            <a:r>
              <a:rPr dirty="0" spc="-75"/>
              <a:t>Installing</a:t>
            </a:r>
            <a:r>
              <a:rPr dirty="0" spc="-254"/>
              <a:t> </a:t>
            </a:r>
            <a:r>
              <a:rPr dirty="0" spc="10"/>
              <a:t>PyCharm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Michael Josefik</dc:creator>
  <dc:title>PowerPoint Presentation</dc:title>
  <dcterms:created xsi:type="dcterms:W3CDTF">2018-05-10T08:30:02Z</dcterms:created>
  <dcterms:modified xsi:type="dcterms:W3CDTF">2018-05-10T08:30:02Z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2017-04-26T00:00:00Z</vt:filetime>
  </property>
  <property fmtid="{D5CDD505-2E9C-101B-9397-08002B2CF9AE}" pid="3" name="Creator">
    <vt:lpwstr>Acrobat PDFMaker 17 for PowerPoint</vt:lpwstr>
  </property>
  <property fmtid="{D5CDD505-2E9C-101B-9397-08002B2CF9AE}" pid="4" name="LastSaved">
    <vt:filetime>2018-05-10T00:00:00Z</vt:filetime>
  </property>
</Properties>
</file>