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4636008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26260" y="1916950"/>
            <a:ext cx="89394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158" y="2718904"/>
            <a:ext cx="10617682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634" y="2193581"/>
            <a:ext cx="10814730" cy="336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469" y="2977895"/>
            <a:ext cx="10768609" cy="38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825369" y="4830318"/>
            <a:ext cx="3202940" cy="110553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2200" spc="85">
                <a:solidFill>
                  <a:srgbClr val="F05A28"/>
                </a:solidFill>
                <a:latin typeface="Verdana"/>
                <a:cs typeface="Verdana"/>
              </a:rPr>
              <a:t>Bo</a:t>
            </a:r>
            <a:r>
              <a:rPr dirty="0" sz="2200" spc="-110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200" spc="10">
                <a:solidFill>
                  <a:srgbClr val="F05A28"/>
                </a:solidFill>
                <a:latin typeface="Verdana"/>
                <a:cs typeface="Verdana"/>
              </a:rPr>
              <a:t>Milanovich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400" spc="70">
                <a:solidFill>
                  <a:srgbClr val="1A1A1A"/>
                </a:solidFill>
                <a:latin typeface="Verdana"/>
                <a:cs typeface="Verdana"/>
              </a:rPr>
              <a:t>PYTHON</a:t>
            </a:r>
            <a:r>
              <a:rPr dirty="0" sz="1400" spc="-95">
                <a:solidFill>
                  <a:srgbClr val="1A1A1A"/>
                </a:solidFill>
                <a:latin typeface="Verdana"/>
                <a:cs typeface="Verdana"/>
              </a:rPr>
              <a:t> </a:t>
            </a:r>
            <a:r>
              <a:rPr dirty="0" sz="1400" spc="30">
                <a:solidFill>
                  <a:srgbClr val="1A1A1A"/>
                </a:solidFill>
                <a:latin typeface="Verdana"/>
                <a:cs typeface="Verdana"/>
              </a:rPr>
              <a:t>WIZARD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  <a:tabLst>
                <a:tab pos="1545590" algn="l"/>
              </a:tabLst>
            </a:pPr>
            <a:r>
              <a:rPr dirty="0" sz="1800" spc="15">
                <a:solidFill>
                  <a:srgbClr val="1A1A1A"/>
                </a:solidFill>
                <a:latin typeface="Verdana"/>
                <a:cs typeface="Verdana"/>
              </a:rPr>
              <a:t>@pythonbo	</a:t>
            </a:r>
            <a:r>
              <a:rPr dirty="0" sz="1800" spc="-5">
                <a:solidFill>
                  <a:srgbClr val="1A1A1A"/>
                </a:solidFill>
                <a:latin typeface="Verdana"/>
                <a:cs typeface="Verdana"/>
              </a:rPr>
              <a:t>pythonbo.com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0119" y="4633348"/>
            <a:ext cx="1627632" cy="1621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55547" y="4622291"/>
            <a:ext cx="1637664" cy="1637664"/>
          </a:xfrm>
          <a:custGeom>
            <a:avLst/>
            <a:gdLst/>
            <a:ahLst/>
            <a:cxnLst/>
            <a:rect l="l" t="t" r="r" b="b"/>
            <a:pathLst>
              <a:path w="1637664" h="1637664">
                <a:moveTo>
                  <a:pt x="818565" y="0"/>
                </a:moveTo>
                <a:lnTo>
                  <a:pt x="902373" y="4394"/>
                </a:lnTo>
                <a:lnTo>
                  <a:pt x="983386" y="16763"/>
                </a:lnTo>
                <a:lnTo>
                  <a:pt x="1062012" y="36715"/>
                </a:lnTo>
                <a:lnTo>
                  <a:pt x="1137056" y="64261"/>
                </a:lnTo>
                <a:lnTo>
                  <a:pt x="1208887" y="98983"/>
                </a:lnTo>
                <a:lnTo>
                  <a:pt x="1276350" y="139687"/>
                </a:lnTo>
                <a:lnTo>
                  <a:pt x="1339405" y="187185"/>
                </a:lnTo>
                <a:lnTo>
                  <a:pt x="1397266" y="239864"/>
                </a:lnTo>
                <a:lnTo>
                  <a:pt x="1450352" y="298132"/>
                </a:lnTo>
                <a:lnTo>
                  <a:pt x="1497444" y="361187"/>
                </a:lnTo>
                <a:lnTo>
                  <a:pt x="1538554" y="428637"/>
                </a:lnTo>
                <a:lnTo>
                  <a:pt x="1572869" y="500075"/>
                </a:lnTo>
                <a:lnTo>
                  <a:pt x="1600415" y="575119"/>
                </a:lnTo>
                <a:lnTo>
                  <a:pt x="1620367" y="653745"/>
                </a:lnTo>
                <a:lnTo>
                  <a:pt x="1632750" y="734758"/>
                </a:lnTo>
                <a:lnTo>
                  <a:pt x="1637131" y="818565"/>
                </a:lnTo>
                <a:lnTo>
                  <a:pt x="1632750" y="902373"/>
                </a:lnTo>
                <a:lnTo>
                  <a:pt x="1620367" y="983386"/>
                </a:lnTo>
                <a:lnTo>
                  <a:pt x="1600415" y="1062012"/>
                </a:lnTo>
                <a:lnTo>
                  <a:pt x="1572882" y="1137056"/>
                </a:lnTo>
                <a:lnTo>
                  <a:pt x="1538554" y="1208887"/>
                </a:lnTo>
                <a:lnTo>
                  <a:pt x="1497444" y="1276349"/>
                </a:lnTo>
                <a:lnTo>
                  <a:pt x="1450339" y="1339405"/>
                </a:lnTo>
                <a:lnTo>
                  <a:pt x="1397266" y="1397279"/>
                </a:lnTo>
                <a:lnTo>
                  <a:pt x="1339405" y="1450352"/>
                </a:lnTo>
                <a:lnTo>
                  <a:pt x="1276350" y="1497444"/>
                </a:lnTo>
                <a:lnTo>
                  <a:pt x="1208887" y="1538554"/>
                </a:lnTo>
                <a:lnTo>
                  <a:pt x="1137043" y="1572882"/>
                </a:lnTo>
                <a:lnTo>
                  <a:pt x="1062012" y="1600415"/>
                </a:lnTo>
                <a:lnTo>
                  <a:pt x="983386" y="1620380"/>
                </a:lnTo>
                <a:lnTo>
                  <a:pt x="902373" y="1632750"/>
                </a:lnTo>
                <a:lnTo>
                  <a:pt x="818565" y="1637131"/>
                </a:lnTo>
                <a:lnTo>
                  <a:pt x="734758" y="1632750"/>
                </a:lnTo>
                <a:lnTo>
                  <a:pt x="653745" y="1620380"/>
                </a:lnTo>
                <a:lnTo>
                  <a:pt x="575119" y="1600415"/>
                </a:lnTo>
                <a:lnTo>
                  <a:pt x="500075" y="1572882"/>
                </a:lnTo>
                <a:lnTo>
                  <a:pt x="428637" y="1538554"/>
                </a:lnTo>
                <a:lnTo>
                  <a:pt x="361187" y="1497444"/>
                </a:lnTo>
                <a:lnTo>
                  <a:pt x="298132" y="1450352"/>
                </a:lnTo>
                <a:lnTo>
                  <a:pt x="239864" y="1397279"/>
                </a:lnTo>
                <a:lnTo>
                  <a:pt x="187185" y="1339405"/>
                </a:lnTo>
                <a:lnTo>
                  <a:pt x="139687" y="1276349"/>
                </a:lnTo>
                <a:lnTo>
                  <a:pt x="98971" y="1208887"/>
                </a:lnTo>
                <a:lnTo>
                  <a:pt x="64261" y="1137056"/>
                </a:lnTo>
                <a:lnTo>
                  <a:pt x="36715" y="1062012"/>
                </a:lnTo>
                <a:lnTo>
                  <a:pt x="16763" y="983386"/>
                </a:lnTo>
                <a:lnTo>
                  <a:pt x="4381" y="902373"/>
                </a:lnTo>
                <a:lnTo>
                  <a:pt x="0" y="818565"/>
                </a:lnTo>
                <a:lnTo>
                  <a:pt x="4381" y="734758"/>
                </a:lnTo>
                <a:lnTo>
                  <a:pt x="16763" y="653745"/>
                </a:lnTo>
                <a:lnTo>
                  <a:pt x="36715" y="575119"/>
                </a:lnTo>
                <a:lnTo>
                  <a:pt x="64261" y="500075"/>
                </a:lnTo>
                <a:lnTo>
                  <a:pt x="98983" y="428637"/>
                </a:lnTo>
                <a:lnTo>
                  <a:pt x="139687" y="361187"/>
                </a:lnTo>
                <a:lnTo>
                  <a:pt x="187185" y="298132"/>
                </a:lnTo>
                <a:lnTo>
                  <a:pt x="239864" y="239864"/>
                </a:lnTo>
                <a:lnTo>
                  <a:pt x="298132" y="187185"/>
                </a:lnTo>
                <a:lnTo>
                  <a:pt x="361187" y="139687"/>
                </a:lnTo>
                <a:lnTo>
                  <a:pt x="428637" y="98983"/>
                </a:lnTo>
                <a:lnTo>
                  <a:pt x="500062" y="64261"/>
                </a:lnTo>
                <a:lnTo>
                  <a:pt x="575119" y="36715"/>
                </a:lnTo>
                <a:lnTo>
                  <a:pt x="653745" y="16763"/>
                </a:lnTo>
                <a:lnTo>
                  <a:pt x="734758" y="4394"/>
                </a:lnTo>
                <a:lnTo>
                  <a:pt x="818565" y="0"/>
                </a:lnTo>
                <a:close/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1383" y="2009940"/>
            <a:ext cx="1028636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215">
                <a:solidFill>
                  <a:srgbClr val="101010"/>
                </a:solidFill>
              </a:rPr>
              <a:t>Types,</a:t>
            </a:r>
            <a:r>
              <a:rPr dirty="0" sz="4500" spc="-509">
                <a:solidFill>
                  <a:srgbClr val="101010"/>
                </a:solidFill>
              </a:rPr>
              <a:t> </a:t>
            </a:r>
            <a:r>
              <a:rPr dirty="0" sz="4500" spc="-160">
                <a:solidFill>
                  <a:srgbClr val="101010"/>
                </a:solidFill>
              </a:rPr>
              <a:t>Statements</a:t>
            </a:r>
            <a:r>
              <a:rPr dirty="0" sz="4500" spc="-505">
                <a:solidFill>
                  <a:srgbClr val="101010"/>
                </a:solidFill>
              </a:rPr>
              <a:t> </a:t>
            </a:r>
            <a:r>
              <a:rPr dirty="0" sz="4500" spc="-70">
                <a:solidFill>
                  <a:srgbClr val="101010"/>
                </a:solidFill>
              </a:rPr>
              <a:t>and</a:t>
            </a:r>
            <a:r>
              <a:rPr dirty="0" sz="4500" spc="-475">
                <a:solidFill>
                  <a:srgbClr val="101010"/>
                </a:solidFill>
              </a:rPr>
              <a:t> </a:t>
            </a:r>
            <a:r>
              <a:rPr dirty="0" sz="4500" spc="-65">
                <a:solidFill>
                  <a:srgbClr val="101010"/>
                </a:solidFill>
              </a:rPr>
              <a:t>Other</a:t>
            </a:r>
            <a:r>
              <a:rPr dirty="0" sz="4500" spc="-480">
                <a:solidFill>
                  <a:srgbClr val="101010"/>
                </a:solidFill>
              </a:rPr>
              <a:t> </a:t>
            </a:r>
            <a:r>
              <a:rPr dirty="0" sz="4500" spc="-55">
                <a:solidFill>
                  <a:srgbClr val="101010"/>
                </a:solidFill>
              </a:rPr>
              <a:t>Goodies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4636008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31384" y="1629765"/>
            <a:ext cx="2732405" cy="3362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05A28"/>
                </a:solidFill>
                <a:latin typeface="Verdana"/>
                <a:cs typeface="Verdana"/>
              </a:rPr>
              <a:t>Data</a:t>
            </a:r>
            <a:r>
              <a:rPr dirty="0" sz="2400" spc="-114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25">
                <a:solidFill>
                  <a:srgbClr val="F05A28"/>
                </a:solidFill>
                <a:latin typeface="Verdana"/>
                <a:cs typeface="Verdana"/>
              </a:rPr>
              <a:t>Types</a:t>
            </a:r>
            <a:endParaRPr sz="2400">
              <a:latin typeface="Verdana"/>
              <a:cs typeface="Verdana"/>
            </a:endParaRPr>
          </a:p>
          <a:p>
            <a:pPr marL="12700" marR="720090">
              <a:lnSpc>
                <a:spcPct val="162500"/>
              </a:lnSpc>
            </a:pPr>
            <a:r>
              <a:rPr dirty="0" sz="2400" spc="105">
                <a:solidFill>
                  <a:srgbClr val="F05A28"/>
                </a:solidFill>
                <a:latin typeface="Verdana"/>
                <a:cs typeface="Verdana"/>
              </a:rPr>
              <a:t>Flow</a:t>
            </a:r>
            <a:r>
              <a:rPr dirty="0" sz="2400" spc="-180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40">
                <a:solidFill>
                  <a:srgbClr val="F05A28"/>
                </a:solidFill>
                <a:latin typeface="Verdana"/>
                <a:cs typeface="Verdana"/>
              </a:rPr>
              <a:t>Control  </a:t>
            </a:r>
            <a:r>
              <a:rPr dirty="0" sz="2400" spc="85">
                <a:solidFill>
                  <a:srgbClr val="F05A28"/>
                </a:solidFill>
                <a:latin typeface="Verdana"/>
                <a:cs typeface="Verdana"/>
              </a:rPr>
              <a:t>Loops  </a:t>
            </a:r>
            <a:r>
              <a:rPr dirty="0" sz="2400" spc="15">
                <a:solidFill>
                  <a:srgbClr val="F05A28"/>
                </a:solidFill>
                <a:latin typeface="Verdana"/>
                <a:cs typeface="Verdana"/>
              </a:rPr>
              <a:t>Dictionaries  </a:t>
            </a:r>
            <a:r>
              <a:rPr dirty="0" sz="2400" spc="40">
                <a:solidFill>
                  <a:srgbClr val="F05A28"/>
                </a:solidFill>
                <a:latin typeface="Verdana"/>
                <a:cs typeface="Verdana"/>
              </a:rPr>
              <a:t>Exceptions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25">
                <a:solidFill>
                  <a:srgbClr val="F05A28"/>
                </a:solidFill>
                <a:latin typeface="Verdana"/>
                <a:cs typeface="Verdana"/>
              </a:rPr>
              <a:t>Other </a:t>
            </a:r>
            <a:r>
              <a:rPr dirty="0" sz="2400">
                <a:solidFill>
                  <a:srgbClr val="F05A28"/>
                </a:solidFill>
                <a:latin typeface="Verdana"/>
                <a:cs typeface="Verdana"/>
              </a:rPr>
              <a:t>Data</a:t>
            </a:r>
            <a:r>
              <a:rPr dirty="0" sz="2400" spc="-335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30">
                <a:solidFill>
                  <a:srgbClr val="F05A28"/>
                </a:solidFill>
                <a:latin typeface="Verdana"/>
                <a:cs typeface="Verdana"/>
              </a:rPr>
              <a:t>Types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4053" y="1367840"/>
            <a:ext cx="214757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234315">
              <a:lnSpc>
                <a:spcPct val="100000"/>
              </a:lnSpc>
              <a:spcBef>
                <a:spcPts val="100"/>
              </a:spcBef>
            </a:pPr>
            <a:r>
              <a:rPr dirty="0" spc="-200">
                <a:solidFill>
                  <a:srgbClr val="FFFFFF"/>
                </a:solidFill>
                <a:latin typeface="Arial Black"/>
                <a:cs typeface="Arial Black"/>
              </a:rPr>
              <a:t>Module  </a:t>
            </a:r>
            <a:r>
              <a:rPr dirty="0" spc="6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spc="-210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pc="-305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pc="-135">
                <a:solidFill>
                  <a:srgbClr val="FFFFFF"/>
                </a:solidFill>
                <a:latin typeface="Arial Black"/>
                <a:cs typeface="Arial Black"/>
              </a:rPr>
              <a:t>rv</a:t>
            </a:r>
            <a:r>
              <a:rPr dirty="0" spc="-305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dirty="0" spc="-39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pc="-300">
                <a:solidFill>
                  <a:srgbClr val="FFFFFF"/>
                </a:solidFill>
                <a:latin typeface="Arial Black"/>
                <a:cs typeface="Arial Black"/>
              </a:rPr>
              <a:t>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3410711"/>
            <a:ext cx="10768609" cy="3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696335">
              <a:lnSpc>
                <a:spcPct val="100000"/>
              </a:lnSpc>
              <a:spcBef>
                <a:spcPts val="100"/>
              </a:spcBef>
            </a:pPr>
            <a:r>
              <a:rPr dirty="0" spc="-35"/>
              <a:t>Types </a:t>
            </a:r>
            <a:r>
              <a:rPr dirty="0" spc="-55"/>
              <a:t>in </a:t>
            </a:r>
            <a:r>
              <a:rPr dirty="0" spc="50"/>
              <a:t>Python </a:t>
            </a:r>
            <a:r>
              <a:rPr dirty="0" spc="-390"/>
              <a:t>– </a:t>
            </a:r>
            <a:r>
              <a:rPr dirty="0" spc="-70"/>
              <a:t>Wait,</a:t>
            </a:r>
            <a:r>
              <a:rPr dirty="0" spc="-600"/>
              <a:t> </a:t>
            </a:r>
            <a:r>
              <a:rPr dirty="0" spc="45"/>
              <a:t>What?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422" y="519061"/>
            <a:ext cx="656653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0">
                <a:solidFill>
                  <a:srgbClr val="3E3E3E"/>
                </a:solidFill>
                <a:latin typeface="Arial Black"/>
                <a:cs typeface="Arial Black"/>
              </a:rPr>
              <a:t>Python </a:t>
            </a:r>
            <a:r>
              <a:rPr dirty="0" spc="-320">
                <a:solidFill>
                  <a:srgbClr val="3E3E3E"/>
                </a:solidFill>
                <a:latin typeface="Arial Black"/>
                <a:cs typeface="Arial Black"/>
              </a:rPr>
              <a:t>vs. </a:t>
            </a:r>
            <a:r>
              <a:rPr dirty="0" spc="-220">
                <a:solidFill>
                  <a:srgbClr val="3E3E3E"/>
                </a:solidFill>
                <a:latin typeface="Arial Black"/>
                <a:cs typeface="Arial Black"/>
              </a:rPr>
              <a:t>the </a:t>
            </a:r>
            <a:r>
              <a:rPr dirty="0" spc="-335">
                <a:solidFill>
                  <a:srgbClr val="3E3E3E"/>
                </a:solidFill>
                <a:latin typeface="Arial Black"/>
                <a:cs typeface="Arial Black"/>
              </a:rPr>
              <a:t>Others…</a:t>
            </a:r>
            <a:r>
              <a:rPr dirty="0" spc="15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45">
                <a:solidFill>
                  <a:srgbClr val="3E3E3E"/>
                </a:solidFill>
                <a:latin typeface="Arial Black"/>
                <a:cs typeface="Arial Black"/>
              </a:rPr>
              <a:t>again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257" y="1742541"/>
            <a:ext cx="4592955" cy="139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51000">
              <a:lnSpc>
                <a:spcPct val="124600"/>
              </a:lnSpc>
              <a:spcBef>
                <a:spcPts val="100"/>
              </a:spcBef>
            </a:pP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// C# or Java 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int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answer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2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42;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String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name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2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PythonBo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”;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257" y="4087977"/>
            <a:ext cx="3133090" cy="139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03630">
              <a:lnSpc>
                <a:spcPct val="124600"/>
              </a:lnSpc>
              <a:spcBef>
                <a:spcPts val="100"/>
              </a:spcBef>
            </a:pP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Python 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answer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42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name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0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PythonBo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87724" y="519061"/>
            <a:ext cx="51276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70">
                <a:solidFill>
                  <a:srgbClr val="FFFFFF"/>
                </a:solidFill>
                <a:latin typeface="Arial Black"/>
                <a:cs typeface="Arial Black"/>
              </a:rPr>
              <a:t>Combining </a:t>
            </a:r>
            <a:r>
              <a:rPr dirty="0" spc="-210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r>
              <a:rPr dirty="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pc="-295">
                <a:solidFill>
                  <a:srgbClr val="FFFFFF"/>
                </a:solidFill>
                <a:latin typeface="Arial Black"/>
                <a:cs typeface="Arial Black"/>
              </a:rPr>
              <a:t>Types</a:t>
            </a:r>
          </a:p>
        </p:txBody>
      </p:sp>
      <p:sp>
        <p:nvSpPr>
          <p:cNvPr id="5" name="object 5"/>
          <p:cNvSpPr/>
          <p:nvPr/>
        </p:nvSpPr>
        <p:spPr>
          <a:xfrm>
            <a:off x="1062227" y="1533144"/>
            <a:ext cx="10058400" cy="4711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8634" y="3382302"/>
            <a:ext cx="7147559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def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add_numbers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(a: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, b: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) -&gt;</a:t>
            </a:r>
            <a:r>
              <a:rPr dirty="0" sz="2400" spc="-1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return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a +</a:t>
            </a:r>
            <a:r>
              <a:rPr dirty="0" sz="2400" spc="-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b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7008" y="519061"/>
            <a:ext cx="28708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65">
                <a:solidFill>
                  <a:srgbClr val="3E3E3E"/>
                </a:solidFill>
                <a:latin typeface="Arial Black"/>
                <a:cs typeface="Arial Black"/>
              </a:rPr>
              <a:t>Type</a:t>
            </a:r>
            <a:r>
              <a:rPr dirty="0" sz="3600" spc="-17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z="3600" spc="-210">
                <a:solidFill>
                  <a:srgbClr val="3E3E3E"/>
                </a:solidFill>
                <a:latin typeface="Arial Black"/>
                <a:cs typeface="Arial Black"/>
              </a:rPr>
              <a:t>Hinting</a:t>
            </a:r>
            <a:endParaRPr sz="3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7894" y="519061"/>
            <a:ext cx="434784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3E3E3E"/>
                </a:solidFill>
                <a:latin typeface="Arial Black"/>
                <a:cs typeface="Arial Black"/>
              </a:rPr>
              <a:t>Integers 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and</a:t>
            </a:r>
            <a:r>
              <a:rPr dirty="0" spc="-5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29">
                <a:solidFill>
                  <a:srgbClr val="3E3E3E"/>
                </a:solidFill>
                <a:latin typeface="Arial Black"/>
                <a:cs typeface="Arial Black"/>
              </a:rPr>
              <a:t>Floats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6757" y="3630752"/>
            <a:ext cx="56883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8D8D8D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8D8D8D"/>
                </a:solidFill>
                <a:latin typeface="Courier New"/>
                <a:cs typeface="Courier New"/>
              </a:rPr>
              <a:t>Don’t worry about</a:t>
            </a:r>
            <a:r>
              <a:rPr dirty="0" sz="2400" spc="-135">
                <a:solidFill>
                  <a:srgbClr val="8D8D8D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8D8D8D"/>
                </a:solidFill>
                <a:latin typeface="Courier New"/>
                <a:cs typeface="Courier New"/>
              </a:rPr>
              <a:t>conversion!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257" y="2629484"/>
            <a:ext cx="4043679" cy="217932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answer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4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42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pi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1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3.14159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ts val="3600"/>
              </a:lnSpc>
              <a:spcBef>
                <a:spcPts val="22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answer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+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pi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45.14159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(pi) ==</a:t>
            </a:r>
            <a:r>
              <a:rPr dirty="0" sz="2400" spc="-4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3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ts val="2350"/>
              </a:lnSpc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float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(answer) ==</a:t>
            </a:r>
            <a:r>
              <a:rPr dirty="0" sz="2400" spc="-11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42.0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9468" y="519061"/>
            <a:ext cx="16059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15">
                <a:solidFill>
                  <a:srgbClr val="3E3E3E"/>
                </a:solidFill>
                <a:latin typeface="Arial Black"/>
                <a:cs typeface="Arial Black"/>
              </a:rPr>
              <a:t>S</a:t>
            </a:r>
            <a:r>
              <a:rPr dirty="0" spc="-210">
                <a:solidFill>
                  <a:srgbClr val="3E3E3E"/>
                </a:solidFill>
                <a:latin typeface="Arial Black"/>
                <a:cs typeface="Arial Black"/>
              </a:rPr>
              <a:t>tri</a:t>
            </a:r>
            <a:r>
              <a:rPr dirty="0" spc="-210">
                <a:solidFill>
                  <a:srgbClr val="3E3E3E"/>
                </a:solidFill>
                <a:latin typeface="Arial Black"/>
                <a:cs typeface="Arial Black"/>
              </a:rPr>
              <a:t>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257" y="2337891"/>
            <a:ext cx="10434320" cy="2760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101090">
              <a:lnSpc>
                <a:spcPct val="124700"/>
              </a:lnSpc>
              <a:spcBef>
                <a:spcPts val="9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'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 World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' ==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 World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== """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 World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"""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".capitalize()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".replace("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e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",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 ==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hallo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".isalpha() ==</a:t>
            </a:r>
            <a:r>
              <a:rPr dirty="0" sz="2400" spc="-6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ct val="124600"/>
              </a:lnSpc>
              <a:tabLst>
                <a:tab pos="4576445" algn="l"/>
              </a:tabLst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123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".isdigit()</a:t>
            </a:r>
            <a:r>
              <a:rPr dirty="0" sz="2400" spc="-3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	</a:t>
            </a:r>
            <a:r>
              <a:rPr dirty="0" sz="2400">
                <a:solidFill>
                  <a:srgbClr val="8D8D8D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8D8D8D"/>
                </a:solidFill>
                <a:latin typeface="Courier New"/>
                <a:cs typeface="Courier New"/>
              </a:rPr>
              <a:t>Useful when converting to int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some,csv,values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".split(",")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 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some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csv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values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787942"/>
            <a:ext cx="9885045" cy="2174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name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PythonBo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machine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HAL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Nice to meet you {0}. </a:t>
            </a:r>
            <a:r>
              <a:rPr dirty="0" sz="2400">
                <a:solidFill>
                  <a:srgbClr val="2A9FBC"/>
                </a:solidFill>
                <a:latin typeface="Courier New"/>
                <a:cs typeface="Courier New"/>
              </a:rPr>
              <a:t>I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am {1}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".format(name, machine)  f"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Nice to meet you {name}. </a:t>
            </a:r>
            <a:r>
              <a:rPr dirty="0" sz="2400">
                <a:solidFill>
                  <a:srgbClr val="2A9FBC"/>
                </a:solidFill>
                <a:latin typeface="Courier New"/>
                <a:cs typeface="Courier New"/>
              </a:rPr>
              <a:t>I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am</a:t>
            </a:r>
            <a:r>
              <a:rPr dirty="0" sz="2400" spc="-10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{machine}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8476" y="519061"/>
            <a:ext cx="528764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>
                <a:solidFill>
                  <a:srgbClr val="3E3E3E"/>
                </a:solidFill>
                <a:latin typeface="Arial Black"/>
                <a:cs typeface="Arial Black"/>
              </a:rPr>
              <a:t>String </a:t>
            </a:r>
            <a:r>
              <a:rPr dirty="0" spc="-175">
                <a:solidFill>
                  <a:srgbClr val="3E3E3E"/>
                </a:solidFill>
                <a:latin typeface="Arial Black"/>
                <a:cs typeface="Arial Black"/>
              </a:rPr>
              <a:t>Format</a:t>
            </a:r>
            <a:r>
              <a:rPr dirty="0" spc="-12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95">
                <a:solidFill>
                  <a:srgbClr val="3E3E3E"/>
                </a:solidFill>
                <a:latin typeface="Arial Black"/>
                <a:cs typeface="Arial Black"/>
              </a:rPr>
              <a:t>Function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0190" y="519061"/>
            <a:ext cx="418337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20">
                <a:solidFill>
                  <a:srgbClr val="3E3E3E"/>
                </a:solidFill>
                <a:latin typeface="Arial Black"/>
                <a:cs typeface="Arial Black"/>
              </a:rPr>
              <a:t>Boolean 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and</a:t>
            </a:r>
            <a:r>
              <a:rPr dirty="0" spc="-11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None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257" y="2109800"/>
            <a:ext cx="5138420" cy="3218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19480">
              <a:lnSpc>
                <a:spcPct val="1246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 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java_course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False  </a:t>
            </a:r>
            <a:r>
              <a:rPr dirty="0" sz="2400" spc="-10">
                <a:solidFill>
                  <a:srgbClr val="675BA7"/>
                </a:solidFill>
                <a:latin typeface="Courier New"/>
                <a:cs typeface="Courier New"/>
              </a:rPr>
              <a:t>int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(python_course)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</a:t>
            </a:r>
            <a:r>
              <a:rPr dirty="0" sz="2400" spc="-5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1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ct val="124600"/>
              </a:lnSpc>
              <a:spcBef>
                <a:spcPts val="1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(java_course) ==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0  </a:t>
            </a:r>
            <a:r>
              <a:rPr dirty="0" sz="2400" spc="-10">
                <a:solidFill>
                  <a:srgbClr val="675BA7"/>
                </a:solidFill>
                <a:latin typeface="Courier New"/>
                <a:cs typeface="Courier New"/>
              </a:rPr>
              <a:t>str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(python_course)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True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aliens_found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6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None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0834" y="519061"/>
            <a:ext cx="302196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If</a:t>
            </a:r>
            <a:r>
              <a:rPr dirty="0" spc="-20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Statements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257" y="2565984"/>
            <a:ext cx="5138420" cy="230568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3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5</a:t>
            </a:r>
            <a:endParaRPr sz="2400">
              <a:latin typeface="Courier New"/>
              <a:cs typeface="Courier New"/>
            </a:endParaRPr>
          </a:p>
          <a:p>
            <a:pPr marL="742315" marR="734695" indent="-730250">
              <a:lnSpc>
                <a:spcPct val="124600"/>
              </a:lnSpc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== 5: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Number is</a:t>
            </a:r>
            <a:r>
              <a:rPr dirty="0" sz="2400" spc="-130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5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else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71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Number is NOT</a:t>
            </a:r>
            <a:r>
              <a:rPr dirty="0" sz="2400" spc="-13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5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1896402"/>
            <a:ext cx="7513320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5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</a:t>
            </a:r>
            <a:r>
              <a:rPr dirty="0" sz="2400" spc="-110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Number is defined and</a:t>
            </a:r>
            <a:r>
              <a:rPr dirty="0" sz="2400" spc="-14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truthy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4750435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text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0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Python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</a:t>
            </a:r>
            <a:r>
              <a:rPr dirty="0" sz="2400" spc="-30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text: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Text is defined and</a:t>
            </a:r>
            <a:r>
              <a:rPr dirty="0" sz="2400" spc="-10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truthy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5642" y="519061"/>
            <a:ext cx="533336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45">
                <a:solidFill>
                  <a:srgbClr val="3E3E3E"/>
                </a:solidFill>
                <a:latin typeface="Arial Black"/>
                <a:cs typeface="Arial Black"/>
              </a:rPr>
              <a:t>Truthy 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and </a:t>
            </a:r>
            <a:r>
              <a:rPr dirty="0" spc="-265">
                <a:solidFill>
                  <a:srgbClr val="3E3E3E"/>
                </a:solidFill>
                <a:latin typeface="Arial Black"/>
                <a:cs typeface="Arial Black"/>
              </a:rPr>
              <a:t>Falsy</a:t>
            </a:r>
            <a:r>
              <a:rPr dirty="0" spc="-2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320">
                <a:solidFill>
                  <a:srgbClr val="3E3E3E"/>
                </a:solidFill>
                <a:latin typeface="Arial Black"/>
                <a:cs typeface="Arial Black"/>
              </a:rPr>
              <a:t>Values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1896402"/>
            <a:ext cx="8424545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</a:t>
            </a:r>
            <a:endParaRPr sz="2400">
              <a:latin typeface="Courier New"/>
              <a:cs typeface="Courier New"/>
            </a:endParaRPr>
          </a:p>
          <a:p>
            <a:pPr marL="742315" marR="5080" indent="-730250">
              <a:lnSpc>
                <a:spcPct val="162500"/>
              </a:lnSpc>
              <a:tabLst>
                <a:tab pos="3481070" algn="l"/>
              </a:tabLst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</a:t>
            </a:r>
            <a:r>
              <a:rPr dirty="0" sz="2400" spc="-10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python_course: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Not python_course ==</a:t>
            </a:r>
            <a:r>
              <a:rPr dirty="0" sz="2400" spc="-150">
                <a:solidFill>
                  <a:srgbClr val="737373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True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This will</a:t>
            </a:r>
            <a:r>
              <a:rPr dirty="0" sz="2400" spc="-4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execute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4933315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aliens_found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3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None  if</a:t>
            </a:r>
            <a:r>
              <a:rPr dirty="0" sz="2400" spc="-40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aliens_found: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This will NOT</a:t>
            </a:r>
            <a:r>
              <a:rPr dirty="0" sz="2400" spc="-6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execute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60190" y="519061"/>
            <a:ext cx="418337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20">
                <a:solidFill>
                  <a:srgbClr val="3E3E3E"/>
                </a:solidFill>
                <a:latin typeface="Arial Black"/>
                <a:cs typeface="Arial Black"/>
              </a:rPr>
              <a:t>Boolean 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and</a:t>
            </a:r>
            <a:r>
              <a:rPr dirty="0" spc="-11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None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1599222"/>
            <a:ext cx="7148195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3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5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!=</a:t>
            </a:r>
            <a:r>
              <a:rPr dirty="0" sz="2400" spc="-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5: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This will not</a:t>
            </a:r>
            <a:r>
              <a:rPr dirty="0" sz="2400" spc="-80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execute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3288665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  if not</a:t>
            </a:r>
            <a:r>
              <a:rPr dirty="0" sz="2400" spc="-95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This will also not</a:t>
            </a:r>
            <a:r>
              <a:rPr dirty="0" sz="2400" spc="-13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execute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06440" y="519061"/>
            <a:ext cx="129032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>
                <a:solidFill>
                  <a:srgbClr val="3E3E3E"/>
                </a:solidFill>
                <a:latin typeface="Arial Black"/>
                <a:cs typeface="Arial Black"/>
              </a:rPr>
              <a:t>Not</a:t>
            </a:r>
            <a:r>
              <a:rPr dirty="0" spc="-204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If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1896402"/>
            <a:ext cx="6418580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3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3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5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</a:t>
            </a:r>
            <a:endParaRPr sz="2400">
              <a:latin typeface="Courier New"/>
              <a:cs typeface="Courier New"/>
            </a:endParaRPr>
          </a:p>
          <a:p>
            <a:pPr marL="742315" marR="369570" indent="-730250">
              <a:lnSpc>
                <a:spcPct val="162500"/>
              </a:lnSpc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==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3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and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python_course: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This will</a:t>
            </a:r>
            <a:r>
              <a:rPr dirty="0" sz="2400" spc="-7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execute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marL="742315" marR="5080" indent="-730250">
              <a:lnSpc>
                <a:spcPct val="162500"/>
              </a:lnSpc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number == 17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or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python_course: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This will also</a:t>
            </a:r>
            <a:r>
              <a:rPr dirty="0" sz="2400" spc="-130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execute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2984" y="519061"/>
            <a:ext cx="47790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>
                <a:solidFill>
                  <a:srgbClr val="3E3E3E"/>
                </a:solidFill>
                <a:latin typeface="Arial Black"/>
                <a:cs typeface="Arial Black"/>
              </a:rPr>
              <a:t>Multiple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If</a:t>
            </a:r>
            <a:r>
              <a:rPr dirty="0" spc="-7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00">
                <a:solidFill>
                  <a:srgbClr val="3E3E3E"/>
                </a:solidFill>
                <a:latin typeface="Arial Black"/>
                <a:cs typeface="Arial Black"/>
              </a:rPr>
              <a:t>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3085122"/>
            <a:ext cx="5870575" cy="1579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a =</a:t>
            </a:r>
            <a:r>
              <a:rPr dirty="0" sz="2400" spc="-1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1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b =</a:t>
            </a:r>
            <a:r>
              <a:rPr dirty="0" sz="2400" spc="-1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2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bigger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a &gt; b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else</a:t>
            </a:r>
            <a:r>
              <a:rPr dirty="0" sz="2400" spc="-150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smaller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34054" y="519061"/>
            <a:ext cx="483679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85">
                <a:solidFill>
                  <a:srgbClr val="3E3E3E"/>
                </a:solidFill>
                <a:latin typeface="Arial Black"/>
                <a:cs typeface="Arial Black"/>
              </a:rPr>
              <a:t>Ternary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If</a:t>
            </a:r>
            <a:r>
              <a:rPr dirty="0" spc="-3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Statements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3814" y="519061"/>
            <a:ext cx="105600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3E3E3E"/>
                </a:solidFill>
                <a:latin typeface="Arial Black"/>
                <a:cs typeface="Arial Black"/>
              </a:rPr>
              <a:t>Li</a:t>
            </a:r>
            <a:r>
              <a:rPr dirty="0" spc="-380">
                <a:solidFill>
                  <a:srgbClr val="3E3E3E"/>
                </a:solidFill>
                <a:latin typeface="Arial Black"/>
                <a:cs typeface="Arial Black"/>
              </a:rPr>
              <a:t>s</a:t>
            </a:r>
            <a:r>
              <a:rPr dirty="0" spc="-165">
                <a:solidFill>
                  <a:srgbClr val="3E3E3E"/>
                </a:solidFill>
                <a:latin typeface="Arial Black"/>
                <a:cs typeface="Arial Black"/>
              </a:rPr>
              <a:t>t</a:t>
            </a:r>
            <a:r>
              <a:rPr dirty="0" spc="-409">
                <a:solidFill>
                  <a:srgbClr val="3E3E3E"/>
                </a:solidFill>
                <a:latin typeface="Arial Black"/>
                <a:cs typeface="Arial Black"/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257" y="3250260"/>
            <a:ext cx="8608695" cy="93726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[]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8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490761"/>
            <a:ext cx="8608695" cy="2174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8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  <a:p>
            <a:pPr marL="12700" marR="3107690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student_names[0] ==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 student_names[2] ==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 student_names[-1] ==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18814" y="519061"/>
            <a:ext cx="48672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Getting </a:t>
            </a:r>
            <a:r>
              <a:rPr dirty="0" spc="-275">
                <a:solidFill>
                  <a:srgbClr val="3E3E3E"/>
                </a:solidFill>
                <a:latin typeface="Arial Black"/>
                <a:cs typeface="Arial Black"/>
              </a:rPr>
              <a:t>List</a:t>
            </a:r>
            <a:r>
              <a:rPr dirty="0" spc="-10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Elements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3085122"/>
            <a:ext cx="8974455" cy="1579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5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student_names[0]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6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James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== 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James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7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2594" y="519061"/>
            <a:ext cx="53397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>
                <a:solidFill>
                  <a:srgbClr val="3E3E3E"/>
                </a:solidFill>
                <a:latin typeface="Arial Black"/>
                <a:cs typeface="Arial Black"/>
              </a:rPr>
              <a:t>Changing </a:t>
            </a:r>
            <a:r>
              <a:rPr dirty="0" spc="-275">
                <a:solidFill>
                  <a:srgbClr val="3E3E3E"/>
                </a:solidFill>
                <a:latin typeface="Arial Black"/>
                <a:cs typeface="Arial Black"/>
              </a:rPr>
              <a:t>List</a:t>
            </a:r>
            <a:r>
              <a:rPr dirty="0" spc="-9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Elements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1599222"/>
            <a:ext cx="10765790" cy="455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2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ct val="162500"/>
              </a:lnSpc>
              <a:tabLst>
                <a:tab pos="4029710" algn="l"/>
                <a:tab pos="4393565" algn="l"/>
                <a:tab pos="5123815" algn="l"/>
                <a:tab pos="5672455" algn="l"/>
                <a:tab pos="6036945" algn="l"/>
              </a:tabLst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student_names[3]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Homer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No can do!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student_names.append("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Homer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")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Add to the end 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== 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Homer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 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in student_names</a:t>
            </a:r>
            <a:r>
              <a:rPr dirty="0" sz="2400" spc="-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Mark is still there!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len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(student_list)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 4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How many elements in the list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 del</a:t>
            </a:r>
            <a:r>
              <a:rPr dirty="0" sz="2400" spc="-15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student_names[2]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Jessica is no longer in the list</a:t>
            </a:r>
            <a:r>
              <a:rPr dirty="0" sz="2400" spc="-145">
                <a:solidFill>
                  <a:srgbClr val="737373"/>
                </a:solidFill>
                <a:latin typeface="Courier New"/>
                <a:cs typeface="Courier New"/>
              </a:rPr>
              <a:t> </a:t>
            </a:r>
            <a:r>
              <a:rPr dirty="0" sz="2400" spc="225">
                <a:solidFill>
                  <a:srgbClr val="737373"/>
                </a:solidFill>
                <a:latin typeface="Verdana"/>
                <a:cs typeface="Verdana"/>
              </a:rPr>
              <a:t>:( 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Homer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60036" y="519061"/>
            <a:ext cx="318325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3E3E3E"/>
                </a:solidFill>
                <a:latin typeface="Arial Black"/>
                <a:cs typeface="Arial Black"/>
              </a:rPr>
              <a:t>List</a:t>
            </a:r>
            <a:r>
              <a:rPr dirty="0" spc="-17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20">
                <a:solidFill>
                  <a:srgbClr val="3E3E3E"/>
                </a:solidFill>
                <a:latin typeface="Arial Black"/>
                <a:cs typeface="Arial Black"/>
              </a:rPr>
              <a:t>Functions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8634" y="2787942"/>
            <a:ext cx="8242934" cy="1579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</a:t>
            </a:r>
            <a:r>
              <a:rPr dirty="0" sz="2400" spc="-18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Homer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  <a:p>
            <a:pPr marL="12700" marR="551815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student_names[1:] == 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Homer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student_names[1:-1]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30394" y="519061"/>
            <a:ext cx="24428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75">
                <a:solidFill>
                  <a:srgbClr val="3E3E3E"/>
                </a:solidFill>
                <a:latin typeface="Arial Black"/>
                <a:cs typeface="Arial Black"/>
              </a:rPr>
              <a:t>List</a:t>
            </a:r>
            <a:r>
              <a:rPr dirty="0" sz="3600" spc="-20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z="3600" spc="-254">
                <a:solidFill>
                  <a:srgbClr val="3E3E3E"/>
                </a:solidFill>
                <a:latin typeface="Arial Black"/>
                <a:cs typeface="Arial Black"/>
              </a:rPr>
              <a:t>Slicing</a:t>
            </a:r>
            <a:endParaRPr sz="3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6260" y="1916950"/>
            <a:ext cx="13766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15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3600" spc="-200">
                <a:solidFill>
                  <a:srgbClr val="FFFFFF"/>
                </a:solidFill>
                <a:latin typeface="Arial Black"/>
                <a:cs typeface="Arial Black"/>
              </a:rPr>
              <a:t>emo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31384" y="3115665"/>
            <a:ext cx="30613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2A9FBC"/>
                </a:solidFill>
                <a:latin typeface="Verdana"/>
                <a:cs typeface="Verdana"/>
              </a:rPr>
              <a:t>Break </a:t>
            </a:r>
            <a:r>
              <a:rPr dirty="0" sz="2400" spc="15">
                <a:solidFill>
                  <a:srgbClr val="2A9FBC"/>
                </a:solidFill>
                <a:latin typeface="Verdana"/>
                <a:cs typeface="Verdana"/>
              </a:rPr>
              <a:t>and</a:t>
            </a:r>
            <a:r>
              <a:rPr dirty="0" sz="2400" spc="-265">
                <a:solidFill>
                  <a:srgbClr val="2A9FBC"/>
                </a:solidFill>
                <a:latin typeface="Verdana"/>
                <a:cs typeface="Verdana"/>
              </a:rPr>
              <a:t> </a:t>
            </a:r>
            <a:r>
              <a:rPr dirty="0" sz="2400" spc="25">
                <a:solidFill>
                  <a:srgbClr val="2A9FBC"/>
                </a:solidFill>
                <a:latin typeface="Verdana"/>
                <a:cs typeface="Verdana"/>
              </a:rPr>
              <a:t>Continue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0688" y="519061"/>
            <a:ext cx="494220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>
                <a:solidFill>
                  <a:srgbClr val="3E3E3E"/>
                </a:solidFill>
                <a:latin typeface="Arial Black"/>
                <a:cs typeface="Arial Black"/>
              </a:rPr>
              <a:t>Printing </a:t>
            </a:r>
            <a:r>
              <a:rPr dirty="0" spc="-275">
                <a:solidFill>
                  <a:srgbClr val="3E3E3E"/>
                </a:solidFill>
                <a:latin typeface="Arial Black"/>
                <a:cs typeface="Arial Black"/>
              </a:rPr>
              <a:t>List</a:t>
            </a:r>
            <a:r>
              <a:rPr dirty="0" spc="-8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60">
                <a:solidFill>
                  <a:srgbClr val="3E3E3E"/>
                </a:solidFill>
                <a:latin typeface="Arial Black"/>
                <a:cs typeface="Arial Black"/>
              </a:rPr>
              <a:t>Elements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257" y="2565984"/>
            <a:ext cx="8608695" cy="2305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4700"/>
              </a:lnSpc>
              <a:spcBef>
                <a:spcPts val="95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  </a:t>
            </a:r>
            <a:r>
              <a:rPr dirty="0" sz="2400" spc="-10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10">
                <a:solidFill>
                  <a:srgbClr val="2C2C2C"/>
                </a:solidFill>
                <a:latin typeface="Courier New"/>
                <a:cs typeface="Courier New"/>
              </a:rPr>
              <a:t>(student_names[0]) </a:t>
            </a:r>
            <a:r>
              <a:rPr dirty="0" sz="2400" spc="-10">
                <a:solidFill>
                  <a:srgbClr val="675BA7"/>
                </a:solidFill>
                <a:latin typeface="Courier New"/>
                <a:cs typeface="Courier New"/>
              </a:rPr>
              <a:t> print</a:t>
            </a:r>
            <a:r>
              <a:rPr dirty="0" sz="2400" spc="-10">
                <a:solidFill>
                  <a:srgbClr val="2C2C2C"/>
                </a:solidFill>
                <a:latin typeface="Courier New"/>
                <a:cs typeface="Courier New"/>
              </a:rPr>
              <a:t>(student_names[1]) </a:t>
            </a:r>
            <a:r>
              <a:rPr dirty="0" sz="2400" spc="-10">
                <a:solidFill>
                  <a:srgbClr val="675BA7"/>
                </a:solidFill>
                <a:latin typeface="Courier New"/>
                <a:cs typeface="Courier New"/>
              </a:rPr>
              <a:t> print</a:t>
            </a:r>
            <a:r>
              <a:rPr dirty="0" sz="2400" spc="-10">
                <a:solidFill>
                  <a:srgbClr val="2C2C2C"/>
                </a:solidFill>
                <a:latin typeface="Courier New"/>
                <a:cs typeface="Courier New"/>
              </a:rPr>
              <a:t>(student_names[2])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400" spc="-5">
                <a:solidFill>
                  <a:srgbClr val="2C2C2C"/>
                </a:solidFill>
                <a:latin typeface="Courier New"/>
                <a:cs typeface="Courier New"/>
              </a:rPr>
              <a:t>...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3382302"/>
            <a:ext cx="8245475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for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name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in</a:t>
            </a:r>
            <a:r>
              <a:rPr dirty="0" sz="2400" spc="-35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student_names: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("Student name is</a:t>
            </a:r>
            <a:r>
              <a:rPr dirty="0" sz="2400" spc="-14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{0}".format(name))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04104" y="519061"/>
            <a:ext cx="209486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4">
                <a:solidFill>
                  <a:srgbClr val="3E3E3E"/>
                </a:solidFill>
                <a:latin typeface="Arial Black"/>
                <a:cs typeface="Arial Black"/>
              </a:rPr>
              <a:t>For</a:t>
            </a:r>
            <a:r>
              <a:rPr dirty="0" spc="-229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10">
                <a:solidFill>
                  <a:srgbClr val="3E3E3E"/>
                </a:solidFill>
                <a:latin typeface="Arial Black"/>
                <a:cs typeface="Arial Black"/>
              </a:rPr>
              <a:t>Loop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787942"/>
            <a:ext cx="8058784" cy="2174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3700" algn="l"/>
              </a:tabLst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for (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var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i</a:t>
            </a:r>
            <a:r>
              <a:rPr dirty="0" sz="2400" spc="-2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0;	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i &lt;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someArray.length; i++)</a:t>
            </a:r>
            <a:r>
              <a:rPr dirty="0" sz="2400" spc="-16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{</a:t>
            </a:r>
            <a:endParaRPr sz="2400">
              <a:latin typeface="Courier New"/>
              <a:cs typeface="Courier New"/>
            </a:endParaRPr>
          </a:p>
          <a:p>
            <a:pPr marL="742315" marR="2374900">
              <a:lnSpc>
                <a:spcPct val="162500"/>
              </a:lnSpc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var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element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12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someArray[i];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console.log(element);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}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23714" y="519061"/>
            <a:ext cx="26581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5">
                <a:solidFill>
                  <a:srgbClr val="3E3E3E"/>
                </a:solidFill>
                <a:latin typeface="Arial Black"/>
                <a:cs typeface="Arial Black"/>
              </a:rPr>
              <a:t>Other</a:t>
            </a:r>
            <a:r>
              <a:rPr dirty="0" spc="-19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55">
                <a:solidFill>
                  <a:srgbClr val="3E3E3E"/>
                </a:solidFill>
                <a:latin typeface="Arial Black"/>
                <a:cs typeface="Arial Black"/>
              </a:rPr>
              <a:t>Code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787942"/>
            <a:ext cx="6419850" cy="2174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x =</a:t>
            </a:r>
            <a:r>
              <a:rPr dirty="0" sz="2400" spc="-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0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while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x &lt;</a:t>
            </a:r>
            <a:r>
              <a:rPr dirty="0" sz="2400" spc="-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10:</a:t>
            </a:r>
            <a:endParaRPr sz="2400">
              <a:latin typeface="Courier New"/>
              <a:cs typeface="Courier New"/>
            </a:endParaRPr>
          </a:p>
          <a:p>
            <a:pPr marL="742315" marR="5080">
              <a:lnSpc>
                <a:spcPct val="162500"/>
              </a:lnSpc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Count is {0}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".format(x)) 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x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+=</a:t>
            </a:r>
            <a:r>
              <a:rPr dirty="0" sz="2400" spc="-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1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36846" y="519061"/>
            <a:ext cx="283019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5">
                <a:solidFill>
                  <a:srgbClr val="3E3E3E"/>
                </a:solidFill>
                <a:latin typeface="Arial Black"/>
                <a:cs typeface="Arial Black"/>
              </a:rPr>
              <a:t>While</a:t>
            </a:r>
            <a:r>
              <a:rPr dirty="0" spc="-21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70">
                <a:solidFill>
                  <a:srgbClr val="3E3E3E"/>
                </a:solidFill>
                <a:latin typeface="Arial Black"/>
                <a:cs typeface="Arial Black"/>
              </a:rPr>
              <a:t>Loops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490761"/>
            <a:ext cx="4408805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10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while</a:t>
            </a:r>
            <a:r>
              <a:rPr dirty="0" sz="2400" spc="-2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True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:</a:t>
            </a:r>
            <a:endParaRPr sz="2400">
              <a:latin typeface="Courier New"/>
              <a:cs typeface="Courier New"/>
            </a:endParaRPr>
          </a:p>
          <a:p>
            <a:pPr marL="1472565" marR="1283335" indent="-730250">
              <a:lnSpc>
                <a:spcPct val="162500"/>
              </a:lnSpc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if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num ==</a:t>
            </a:r>
            <a:r>
              <a:rPr dirty="0" sz="2400" spc="-11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42: 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break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print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12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World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13402" y="519061"/>
            <a:ext cx="307848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3E3E3E"/>
                </a:solidFill>
                <a:latin typeface="Arial Black"/>
                <a:cs typeface="Arial Black"/>
              </a:rPr>
              <a:t>Infinite</a:t>
            </a:r>
            <a:r>
              <a:rPr dirty="0" spc="-19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170">
                <a:solidFill>
                  <a:srgbClr val="3E3E3E"/>
                </a:solidFill>
                <a:latin typeface="Arial Black"/>
                <a:cs typeface="Arial Black"/>
              </a:rPr>
              <a:t>Loops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490761"/>
            <a:ext cx="4408805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4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{</a:t>
            </a:r>
            <a:endParaRPr sz="2400">
              <a:latin typeface="Courier New"/>
              <a:cs typeface="Courier New"/>
            </a:endParaRPr>
          </a:p>
          <a:p>
            <a:pPr marL="742315" marR="5080">
              <a:lnSpc>
                <a:spcPct val="162500"/>
              </a:lnSpc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student_id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15163, 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feedback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</a:t>
            </a:r>
            <a:r>
              <a:rPr dirty="0" sz="2400" spc="-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None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}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11496" y="519061"/>
            <a:ext cx="268224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45">
                <a:solidFill>
                  <a:srgbClr val="3E3E3E"/>
                </a:solidFill>
                <a:latin typeface="Arial Black"/>
                <a:cs typeface="Arial Black"/>
              </a:rPr>
              <a:t>Dictionaries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490761"/>
            <a:ext cx="860679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all_students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5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[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{"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student_id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15163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},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{"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Katarina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student_id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63112</a:t>
            </a:r>
            <a:r>
              <a:rPr dirty="0" sz="2400" spc="-17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},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{"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Jessica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student_id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": 30021</a:t>
            </a:r>
            <a:r>
              <a:rPr dirty="0" sz="2400" spc="-1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}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]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4924" y="519061"/>
            <a:ext cx="42132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3E3E3E"/>
                </a:solidFill>
                <a:latin typeface="Arial Black"/>
                <a:cs typeface="Arial Black"/>
              </a:rPr>
              <a:t>List </a:t>
            </a:r>
            <a:r>
              <a:rPr dirty="0" spc="-100">
                <a:solidFill>
                  <a:srgbClr val="3E3E3E"/>
                </a:solidFill>
                <a:latin typeface="Arial Black"/>
                <a:cs typeface="Arial Black"/>
              </a:rPr>
              <a:t>of</a:t>
            </a:r>
            <a:r>
              <a:rPr dirty="0" spc="-45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45">
                <a:solidFill>
                  <a:srgbClr val="3E3E3E"/>
                </a:solidFill>
                <a:latin typeface="Arial Black"/>
                <a:cs typeface="Arial Black"/>
              </a:rPr>
              <a:t>Dictionaries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1896402"/>
            <a:ext cx="9340215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 ==</a:t>
            </a:r>
            <a:r>
              <a:rPr dirty="0" sz="2400" spc="-13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ct val="162500"/>
              </a:lnSpc>
            </a:pP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student["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last_name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"]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== </a:t>
            </a:r>
            <a:r>
              <a:rPr dirty="0" sz="2400" spc="-5">
                <a:solidFill>
                  <a:srgbClr val="C00000"/>
                </a:solidFill>
                <a:latin typeface="Courier New"/>
                <a:cs typeface="Courier New"/>
              </a:rPr>
              <a:t>KeyError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student.get("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last_name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",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Unknown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 ==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Unknown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  student.keys()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student_id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feedback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  student.values()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", 15163, </a:t>
            </a: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None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]  student["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</a:t>
            </a:r>
            <a:r>
              <a:rPr dirty="0" sz="2400" spc="-6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James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del</a:t>
            </a:r>
            <a:r>
              <a:rPr dirty="0" sz="2400" spc="-20">
                <a:solidFill>
                  <a:srgbClr val="F05A28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student["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name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"]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81728" y="519061"/>
            <a:ext cx="35401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0">
                <a:solidFill>
                  <a:srgbClr val="3E3E3E"/>
                </a:solidFill>
                <a:latin typeface="Arial Black"/>
                <a:cs typeface="Arial Black"/>
              </a:rPr>
              <a:t>Dictionary</a:t>
            </a:r>
            <a:r>
              <a:rPr dirty="0" spc="-210">
                <a:solidFill>
                  <a:srgbClr val="3E3E3E"/>
                </a:solidFill>
                <a:latin typeface="Arial Black"/>
                <a:cs typeface="Arial Black"/>
              </a:rPr>
              <a:t> Data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6260" y="1916950"/>
            <a:ext cx="13766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15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3600" spc="-200">
                <a:solidFill>
                  <a:srgbClr val="FFFFFF"/>
                </a:solidFill>
                <a:latin typeface="Arial Black"/>
                <a:cs typeface="Arial Black"/>
              </a:rPr>
              <a:t>emo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31384" y="3115665"/>
            <a:ext cx="17227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40">
                <a:solidFill>
                  <a:srgbClr val="2A9FBC"/>
                </a:solidFill>
                <a:latin typeface="Verdana"/>
                <a:cs typeface="Verdana"/>
              </a:rPr>
              <a:t>Exceptions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193581"/>
            <a:ext cx="6598284" cy="3362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complex</a:t>
            </a:r>
            <a:endParaRPr sz="2400">
              <a:latin typeface="Courier New"/>
              <a:cs typeface="Courier New"/>
            </a:endParaRPr>
          </a:p>
          <a:p>
            <a:pPr marL="12700" marR="2011680">
              <a:lnSpc>
                <a:spcPct val="162500"/>
              </a:lnSpc>
              <a:tabLst>
                <a:tab pos="1108075" algn="l"/>
              </a:tabLst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long	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Only in Python 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2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bytes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and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bytearray  tuple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=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(3, 5, 1,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Mark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 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set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and</a:t>
            </a:r>
            <a:r>
              <a:rPr dirty="0" sz="2400" spc="-4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frozenset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solidFill>
                  <a:srgbClr val="675BA7"/>
                </a:solidFill>
                <a:latin typeface="Courier New"/>
                <a:cs typeface="Courier New"/>
              </a:rPr>
              <a:t>set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([3, 2, 3, 1, 5]) == (1, 2, 3,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5)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63822" y="519061"/>
            <a:ext cx="39757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5">
                <a:solidFill>
                  <a:srgbClr val="3E3E3E"/>
                </a:solidFill>
                <a:latin typeface="Arial Black"/>
                <a:cs typeface="Arial Black"/>
              </a:rPr>
              <a:t>Other </a:t>
            </a:r>
            <a:r>
              <a:rPr dirty="0" spc="-210">
                <a:solidFill>
                  <a:srgbClr val="3E3E3E"/>
                </a:solidFill>
                <a:latin typeface="Arial Black"/>
                <a:cs typeface="Arial Black"/>
              </a:rPr>
              <a:t>Data</a:t>
            </a:r>
            <a:r>
              <a:rPr dirty="0" spc="-17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dirty="0" spc="-295">
                <a:solidFill>
                  <a:srgbClr val="3E3E3E"/>
                </a:solidFill>
                <a:latin typeface="Arial Black"/>
                <a:cs typeface="Arial Black"/>
              </a:rPr>
              <a:t>Types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3600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31384" y="1926945"/>
            <a:ext cx="3042920" cy="2768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05A28"/>
                </a:solidFill>
              </a:rPr>
              <a:t>Data</a:t>
            </a:r>
            <a:r>
              <a:rPr dirty="0" sz="2400" spc="-110">
                <a:solidFill>
                  <a:srgbClr val="F05A28"/>
                </a:solidFill>
              </a:rPr>
              <a:t> </a:t>
            </a:r>
            <a:r>
              <a:rPr dirty="0" sz="2400" spc="25">
                <a:solidFill>
                  <a:srgbClr val="F05A28"/>
                </a:solidFill>
              </a:rPr>
              <a:t>types</a:t>
            </a:r>
            <a:endParaRPr sz="2400"/>
          </a:p>
          <a:p>
            <a:pPr marL="12700" marR="1195705">
              <a:lnSpc>
                <a:spcPct val="162500"/>
              </a:lnSpc>
            </a:pPr>
            <a:r>
              <a:rPr dirty="0" sz="2400" spc="-5">
                <a:solidFill>
                  <a:srgbClr val="F05A28"/>
                </a:solidFill>
              </a:rPr>
              <a:t>Lists  </a:t>
            </a:r>
            <a:r>
              <a:rPr dirty="0" sz="2400" spc="15">
                <a:solidFill>
                  <a:srgbClr val="F05A28"/>
                </a:solidFill>
              </a:rPr>
              <a:t>Dictionaries</a:t>
            </a:r>
            <a:endParaRPr sz="2400"/>
          </a:p>
          <a:p>
            <a:pPr marL="12700" marR="5080">
              <a:lnSpc>
                <a:spcPct val="162500"/>
              </a:lnSpc>
            </a:pPr>
            <a:r>
              <a:rPr dirty="0" sz="2400" spc="90">
                <a:solidFill>
                  <a:srgbClr val="F05A28"/>
                </a:solidFill>
              </a:rPr>
              <a:t>For </a:t>
            </a:r>
            <a:r>
              <a:rPr dirty="0" sz="2400" spc="10">
                <a:solidFill>
                  <a:srgbClr val="F05A28"/>
                </a:solidFill>
              </a:rPr>
              <a:t>and </a:t>
            </a:r>
            <a:r>
              <a:rPr dirty="0" sz="2400" spc="25">
                <a:solidFill>
                  <a:srgbClr val="F05A28"/>
                </a:solidFill>
              </a:rPr>
              <a:t>while</a:t>
            </a:r>
            <a:r>
              <a:rPr dirty="0" sz="2400" spc="-575">
                <a:solidFill>
                  <a:srgbClr val="F05A28"/>
                </a:solidFill>
              </a:rPr>
              <a:t> </a:t>
            </a:r>
            <a:r>
              <a:rPr dirty="0" sz="2400" spc="60">
                <a:solidFill>
                  <a:srgbClr val="F05A28"/>
                </a:solidFill>
              </a:rPr>
              <a:t>loops  </a:t>
            </a:r>
            <a:r>
              <a:rPr dirty="0" sz="2400" spc="50">
                <a:solidFill>
                  <a:srgbClr val="F05A28"/>
                </a:solidFill>
              </a:rPr>
              <a:t>Exception</a:t>
            </a:r>
            <a:r>
              <a:rPr dirty="0" sz="2400" spc="-130">
                <a:solidFill>
                  <a:srgbClr val="F05A28"/>
                </a:solidFill>
              </a:rPr>
              <a:t> </a:t>
            </a:r>
            <a:r>
              <a:rPr dirty="0" sz="2400" spc="15">
                <a:solidFill>
                  <a:srgbClr val="F05A28"/>
                </a:solidFill>
              </a:rPr>
              <a:t>handling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227136" y="1916480"/>
            <a:ext cx="21812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30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3600" spc="-195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dirty="0" sz="3600" spc="-250">
                <a:solidFill>
                  <a:srgbClr val="FFFFFF"/>
                </a:solidFill>
                <a:latin typeface="Arial Black"/>
                <a:cs typeface="Arial Black"/>
              </a:rPr>
              <a:t>mma</a:t>
            </a:r>
            <a:r>
              <a:rPr dirty="0" sz="3600" spc="-125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3600" spc="-85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endParaRPr sz="3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Josefik</dc:creator>
  <dc:title>PowerPoint Presentation</dc:title>
  <dcterms:created xsi:type="dcterms:W3CDTF">2018-05-10T08:31:24Z</dcterms:created>
  <dcterms:modified xsi:type="dcterms:W3CDTF">2018-05-10T08:31:24Z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2018-03-08T00:00:00Z</vt:filetime>
  </property>
  <property fmtid="{D5CDD505-2E9C-101B-9397-08002B2CF9AE}" pid="3" name="Creator">
    <vt:lpwstr>Acrobat PDFMaker 18 for PowerPoint</vt:lpwstr>
  </property>
  <property fmtid="{D5CDD505-2E9C-101B-9397-08002B2CF9AE}" pid="4" name="LastSaved">
    <vt:filetime>2018-05-10T00:00:00Z</vt:filetime>
  </property>
</Properties>
</file>